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45" r:id="rId1"/>
  </p:sldMasterIdLst>
  <p:notesMasterIdLst>
    <p:notesMasterId r:id="rId47"/>
  </p:notesMasterIdLst>
  <p:handoutMasterIdLst>
    <p:handoutMasterId r:id="rId48"/>
  </p:handoutMasterIdLst>
  <p:sldIdLst>
    <p:sldId id="302" r:id="rId2"/>
    <p:sldId id="310" r:id="rId3"/>
    <p:sldId id="296" r:id="rId4"/>
    <p:sldId id="298" r:id="rId5"/>
    <p:sldId id="343" r:id="rId6"/>
    <p:sldId id="261" r:id="rId7"/>
    <p:sldId id="319" r:id="rId8"/>
    <p:sldId id="341" r:id="rId9"/>
    <p:sldId id="267" r:id="rId10"/>
    <p:sldId id="333" r:id="rId11"/>
    <p:sldId id="367" r:id="rId12"/>
    <p:sldId id="368" r:id="rId13"/>
    <p:sldId id="369" r:id="rId14"/>
    <p:sldId id="262" r:id="rId15"/>
    <p:sldId id="332" r:id="rId16"/>
    <p:sldId id="344" r:id="rId17"/>
    <p:sldId id="347" r:id="rId18"/>
    <p:sldId id="345" r:id="rId19"/>
    <p:sldId id="346" r:id="rId20"/>
    <p:sldId id="287" r:id="rId21"/>
    <p:sldId id="290" r:id="rId22"/>
    <p:sldId id="354" r:id="rId23"/>
    <p:sldId id="356" r:id="rId24"/>
    <p:sldId id="334" r:id="rId25"/>
    <p:sldId id="324" r:id="rId26"/>
    <p:sldId id="325" r:id="rId27"/>
    <p:sldId id="311" r:id="rId28"/>
    <p:sldId id="326" r:id="rId29"/>
    <p:sldId id="365" r:id="rId30"/>
    <p:sldId id="361" r:id="rId31"/>
    <p:sldId id="370" r:id="rId32"/>
    <p:sldId id="362" r:id="rId33"/>
    <p:sldId id="282" r:id="rId34"/>
    <p:sldId id="340" r:id="rId35"/>
    <p:sldId id="300" r:id="rId36"/>
    <p:sldId id="338" r:id="rId37"/>
    <p:sldId id="339" r:id="rId38"/>
    <p:sldId id="329" r:id="rId39"/>
    <p:sldId id="293" r:id="rId40"/>
    <p:sldId id="312" r:id="rId41"/>
    <p:sldId id="313" r:id="rId42"/>
    <p:sldId id="305" r:id="rId43"/>
    <p:sldId id="270" r:id="rId44"/>
    <p:sldId id="371" r:id="rId45"/>
    <p:sldId id="308" r:id="rId46"/>
  </p:sldIdLst>
  <p:sldSz cx="9144000" cy="6858000" type="overhead"/>
  <p:notesSz cx="6878638" cy="92948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52">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FBE"/>
    <a:srgbClr val="957F97"/>
    <a:srgbClr val="EEEFAC"/>
    <a:srgbClr val="F6BC1C"/>
    <a:srgbClr val="7030A0"/>
    <a:srgbClr val="FF66FF"/>
    <a:srgbClr val="CC99FF"/>
    <a:srgbClr val="008000"/>
    <a:srgbClr val="33CC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7" autoAdjust="0"/>
    <p:restoredTop sz="91400" autoAdjust="0"/>
  </p:normalViewPr>
  <p:slideViewPr>
    <p:cSldViewPr snapToGrid="0">
      <p:cViewPr varScale="1">
        <p:scale>
          <a:sx n="104" d="100"/>
          <a:sy n="104" d="100"/>
        </p:scale>
        <p:origin x="1488" y="108"/>
      </p:cViewPr>
      <p:guideLst>
        <p:guide orient="horz" pos="2160"/>
        <p:guide pos="35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28"/>
    </p:cViewPr>
  </p:sorterViewPr>
  <p:notesViewPr>
    <p:cSldViewPr snapToGrid="0">
      <p:cViewPr varScale="1">
        <p:scale>
          <a:sx n="78" d="100"/>
          <a:sy n="78" d="100"/>
        </p:scale>
        <p:origin x="-1962" y="-90"/>
      </p:cViewPr>
      <p:guideLst>
        <p:guide orient="horz" pos="2931"/>
        <p:guide pos="216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3662066" y="480171"/>
            <a:ext cx="2646468" cy="368392"/>
          </a:xfrm>
          <a:prstGeom prst="rect">
            <a:avLst/>
          </a:prstGeom>
          <a:noFill/>
          <a:ln w="9525">
            <a:noFill/>
            <a:miter lim="800000"/>
            <a:headEnd/>
            <a:tailEnd/>
          </a:ln>
        </p:spPr>
        <p:txBody>
          <a:bodyPr lIns="91776" tIns="45887" rIns="91776" bIns="45887">
            <a:spAutoFit/>
          </a:bodyPr>
          <a:lstStyle/>
          <a:p>
            <a:pPr algn="ctr" defTabSz="917265" eaLnBrk="1" hangingPunct="1">
              <a:defRPr/>
            </a:pPr>
            <a:r>
              <a:rPr lang="en-US" sz="1800" b="1" u="sng" dirty="0">
                <a:latin typeface="CG Omega" pitchFamily="34" charset="0"/>
              </a:rPr>
              <a:t>Notes</a:t>
            </a:r>
          </a:p>
        </p:txBody>
      </p:sp>
      <p:sp>
        <p:nvSpPr>
          <p:cNvPr id="14343" name="Rectangle 7"/>
          <p:cNvSpPr>
            <a:spLocks noGrp="1" noChangeArrowheads="1"/>
          </p:cNvSpPr>
          <p:nvPr>
            <p:ph type="sldNum" sz="quarter" idx="3"/>
          </p:nvPr>
        </p:nvSpPr>
        <p:spPr bwMode="auto">
          <a:xfrm>
            <a:off x="3758641" y="8543861"/>
            <a:ext cx="2873887" cy="450257"/>
          </a:xfrm>
          <a:prstGeom prst="rect">
            <a:avLst/>
          </a:prstGeom>
          <a:noFill/>
          <a:ln w="9525">
            <a:noFill/>
            <a:miter lim="800000"/>
            <a:headEnd/>
            <a:tailEnd/>
          </a:ln>
          <a:effectLst/>
        </p:spPr>
        <p:txBody>
          <a:bodyPr vert="horz" wrap="square" lIns="89590" tIns="44795" rIns="89590" bIns="44795" numCol="1" anchor="b" anchorCtr="0" compatLnSpc="1">
            <a:prstTxWarp prst="textNoShape">
              <a:avLst/>
            </a:prstTxWarp>
          </a:bodyPr>
          <a:lstStyle>
            <a:lvl1pPr algn="r" defTabSz="896950" eaLnBrk="1" hangingPunct="1">
              <a:defRPr sz="1200" b="1">
                <a:latin typeface="CG Omega" pitchFamily="34" charset="0"/>
              </a:defRPr>
            </a:lvl1pPr>
          </a:lstStyle>
          <a:p>
            <a:pPr>
              <a:defRPr/>
            </a:pPr>
            <a:fld id="{7812CE34-CCE1-4370-8B5A-A574DDBEF7A9}" type="slidenum">
              <a:rPr lang="en-US"/>
              <a:pPr>
                <a:defRPr/>
              </a:pPr>
              <a:t>‹#›</a:t>
            </a:fld>
            <a:endParaRPr lang="en-US"/>
          </a:p>
        </p:txBody>
      </p:sp>
    </p:spTree>
    <p:extLst>
      <p:ext uri="{BB962C8B-B14F-4D97-AF65-F5344CB8AC3E}">
        <p14:creationId xmlns:p14="http://schemas.microsoft.com/office/powerpoint/2010/main" val="25541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81367" cy="464427"/>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lvl1pPr defTabSz="920390">
              <a:defRPr sz="1200">
                <a:latin typeface="Times New Roman" charset="0"/>
              </a:defRPr>
            </a:lvl1pPr>
          </a:lstStyle>
          <a:p>
            <a:pPr>
              <a:defRPr/>
            </a:pPr>
            <a:endParaRPr lang="en-US"/>
          </a:p>
        </p:txBody>
      </p:sp>
      <p:sp>
        <p:nvSpPr>
          <p:cNvPr id="36867" name="Rectangle 9"/>
          <p:cNvSpPr>
            <a:spLocks noGrp="1" noRot="1" noChangeAspect="1" noChangeArrowheads="1"/>
          </p:cNvSpPr>
          <p:nvPr>
            <p:ph type="sldImg" idx="2"/>
          </p:nvPr>
        </p:nvSpPr>
        <p:spPr bwMode="auto">
          <a:xfrm>
            <a:off x="1120775" y="700088"/>
            <a:ext cx="4641850" cy="34829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7465" y="4417556"/>
            <a:ext cx="5043711" cy="4178258"/>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97273" y="0"/>
            <a:ext cx="2981367" cy="464427"/>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lvl1pPr algn="r" defTabSz="920390">
              <a:defRPr sz="1200">
                <a:latin typeface="Times New Roman" charset="0"/>
              </a:defRPr>
            </a:lvl1pPr>
          </a:lstStyle>
          <a:p>
            <a:pPr>
              <a:defRPr/>
            </a:pPr>
            <a:fld id="{0FFFE89D-53FC-4142-B4AD-A54A45AFA66C}" type="datetime1">
              <a:rPr lang="en-US" smtClean="0"/>
              <a:pPr>
                <a:defRPr/>
              </a:pPr>
              <a:t>10/4/2022</a:t>
            </a:fld>
            <a:endParaRPr lang="en-US"/>
          </a:p>
        </p:txBody>
      </p:sp>
      <p:sp>
        <p:nvSpPr>
          <p:cNvPr id="2060" name="Rectangle 12"/>
          <p:cNvSpPr>
            <a:spLocks noGrp="1" noChangeArrowheads="1"/>
          </p:cNvSpPr>
          <p:nvPr>
            <p:ph type="ftr" sz="quarter" idx="4"/>
          </p:nvPr>
        </p:nvSpPr>
        <p:spPr bwMode="auto">
          <a:xfrm>
            <a:off x="0" y="8830388"/>
            <a:ext cx="2981367" cy="464426"/>
          </a:xfrm>
          <a:prstGeom prst="rect">
            <a:avLst/>
          </a:prstGeom>
          <a:noFill/>
          <a:ln w="9525">
            <a:noFill/>
            <a:miter lim="800000"/>
            <a:headEnd/>
            <a:tailEnd/>
          </a:ln>
        </p:spPr>
        <p:txBody>
          <a:bodyPr vert="horz" wrap="square" lIns="92400" tIns="46202" rIns="92400" bIns="46202" numCol="1" anchor="b" anchorCtr="0" compatLnSpc="1">
            <a:prstTxWarp prst="textNoShape">
              <a:avLst/>
            </a:prstTxWarp>
          </a:bodyPr>
          <a:lstStyle>
            <a:lvl1pPr defTabSz="920390">
              <a:defRPr sz="1200">
                <a:latin typeface="Times New Roman" charset="0"/>
              </a:defRPr>
            </a:lvl1pPr>
          </a:lstStyle>
          <a:p>
            <a:pPr>
              <a:defRPr/>
            </a:pPr>
            <a:endParaRPr lang="en-US"/>
          </a:p>
        </p:txBody>
      </p:sp>
      <p:sp>
        <p:nvSpPr>
          <p:cNvPr id="2061" name="Rectangle 13"/>
          <p:cNvSpPr>
            <a:spLocks noGrp="1" noChangeArrowheads="1"/>
          </p:cNvSpPr>
          <p:nvPr>
            <p:ph type="sldNum" sz="quarter" idx="5"/>
          </p:nvPr>
        </p:nvSpPr>
        <p:spPr bwMode="auto">
          <a:xfrm>
            <a:off x="3897273" y="8830388"/>
            <a:ext cx="2981367" cy="464426"/>
          </a:xfrm>
          <a:prstGeom prst="rect">
            <a:avLst/>
          </a:prstGeom>
          <a:noFill/>
          <a:ln w="9525">
            <a:noFill/>
            <a:miter lim="800000"/>
            <a:headEnd/>
            <a:tailEnd/>
          </a:ln>
        </p:spPr>
        <p:txBody>
          <a:bodyPr vert="horz" wrap="square" lIns="92400" tIns="46202" rIns="92400" bIns="46202" numCol="1" anchor="b" anchorCtr="0" compatLnSpc="1">
            <a:prstTxWarp prst="textNoShape">
              <a:avLst/>
            </a:prstTxWarp>
          </a:bodyPr>
          <a:lstStyle>
            <a:lvl1pPr algn="r" defTabSz="920390">
              <a:defRPr sz="1200">
                <a:latin typeface="Times New Roman" charset="0"/>
              </a:defRPr>
            </a:lvl1pPr>
          </a:lstStyle>
          <a:p>
            <a:pPr>
              <a:defRPr/>
            </a:pPr>
            <a:fld id="{0442F191-8649-4B7C-A0DD-5041223C23DE}" type="slidenum">
              <a:rPr lang="en-US"/>
              <a:pPr>
                <a:defRPr/>
              </a:pPr>
              <a:t>‹#›</a:t>
            </a:fld>
            <a:endParaRPr lang="en-US"/>
          </a:p>
        </p:txBody>
      </p:sp>
    </p:spTree>
    <p:extLst>
      <p:ext uri="{BB962C8B-B14F-4D97-AF65-F5344CB8AC3E}">
        <p14:creationId xmlns:p14="http://schemas.microsoft.com/office/powerpoint/2010/main" val="28958535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Date Placeholder 3"/>
          <p:cNvSpPr>
            <a:spLocks noGrp="1"/>
          </p:cNvSpPr>
          <p:nvPr>
            <p:ph type="dt" sz="quarter" idx="1"/>
          </p:nvPr>
        </p:nvSpPr>
        <p:spPr>
          <a:noFill/>
        </p:spPr>
        <p:txBody>
          <a:bodyPr/>
          <a:lstStyle/>
          <a:p>
            <a:pPr defTabSz="919590"/>
            <a:fld id="{56286507-1F56-4734-9C8C-C3EB96DF5A34}" type="datetime1">
              <a:rPr lang="en-US" smtClean="0">
                <a:latin typeface="Times New Roman" pitchFamily="18" charset="0"/>
              </a:rPr>
              <a:pPr defTabSz="919590"/>
              <a:t>10/4/2022</a:t>
            </a:fld>
            <a:endParaRPr lang="en-US" dirty="0">
              <a:latin typeface="Times New Roman" pitchFamily="18" charset="0"/>
            </a:endParaRPr>
          </a:p>
        </p:txBody>
      </p:sp>
      <p:sp>
        <p:nvSpPr>
          <p:cNvPr id="37893" name="Slide Number Placeholder 4"/>
          <p:cNvSpPr>
            <a:spLocks noGrp="1"/>
          </p:cNvSpPr>
          <p:nvPr>
            <p:ph type="sldNum" sz="quarter" idx="5"/>
          </p:nvPr>
        </p:nvSpPr>
        <p:spPr>
          <a:noFill/>
        </p:spPr>
        <p:txBody>
          <a:bodyPr/>
          <a:lstStyle/>
          <a:p>
            <a:pPr defTabSz="919590"/>
            <a:fld id="{EB3059BB-1CD7-4671-8542-FF4A0BA8B89B}" type="slidenum">
              <a:rPr lang="en-US" smtClean="0">
                <a:latin typeface="Times New Roman" pitchFamily="18" charset="0"/>
              </a:rPr>
              <a:pPr defTabSz="919590"/>
              <a:t>1</a:t>
            </a:fld>
            <a:endParaRPr lang="en-US" dirty="0">
              <a:latin typeface="Times New Roman" pitchFamily="18" charset="0"/>
            </a:endParaRPr>
          </a:p>
        </p:txBody>
      </p:sp>
    </p:spTree>
    <p:extLst>
      <p:ext uri="{BB962C8B-B14F-4D97-AF65-F5344CB8AC3E}">
        <p14:creationId xmlns:p14="http://schemas.microsoft.com/office/powerpoint/2010/main" val="163854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1200150" lvl="2" indent="-285750" algn="l">
              <a:lnSpc>
                <a:spcPct val="120000"/>
              </a:lnSpc>
              <a:spcBef>
                <a:spcPts val="0"/>
              </a:spcBef>
              <a:buFont typeface="Arial" panose="020B0604020202020204" pitchFamily="34" charset="0"/>
              <a:buChar char="•"/>
              <a:defRPr/>
            </a:pPr>
            <a:r>
              <a:rPr lang="en-US" sz="1700" dirty="0">
                <a:latin typeface="Arial"/>
              </a:rPr>
              <a:t>Complete an NJ – GIVS</a:t>
            </a:r>
            <a:r>
              <a:rPr lang="en-US" sz="1700" baseline="0" dirty="0">
                <a:latin typeface="Arial"/>
              </a:rPr>
              <a:t> application at njgrants.org</a:t>
            </a:r>
          </a:p>
          <a:p>
            <a:pPr marL="1200150" lvl="2" indent="-285750" algn="l">
              <a:lnSpc>
                <a:spcPct val="120000"/>
              </a:lnSpc>
              <a:spcBef>
                <a:spcPts val="0"/>
              </a:spcBef>
              <a:buFont typeface="Arial" panose="020B0604020202020204" pitchFamily="34" charset="0"/>
              <a:buChar char="•"/>
              <a:defRPr/>
            </a:pPr>
            <a:r>
              <a:rPr lang="en-US" sz="1700" baseline="0" dirty="0">
                <a:latin typeface="Arial"/>
              </a:rPr>
              <a:t>Eligible certificate or degree program</a:t>
            </a: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10/4/2022</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10</a:t>
            </a:fld>
            <a:endParaRPr lang="en-US" dirty="0">
              <a:latin typeface="Times New Roman" pitchFamily="18" charset="0"/>
            </a:endParaRPr>
          </a:p>
        </p:txBody>
      </p:sp>
    </p:spTree>
    <p:extLst>
      <p:ext uri="{BB962C8B-B14F-4D97-AF65-F5344CB8AC3E}">
        <p14:creationId xmlns:p14="http://schemas.microsoft.com/office/powerpoint/2010/main" val="362242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1200150" lvl="2" indent="-285750" algn="l">
              <a:lnSpc>
                <a:spcPct val="120000"/>
              </a:lnSpc>
              <a:spcBef>
                <a:spcPts val="0"/>
              </a:spcBef>
              <a:buFont typeface="Arial" panose="020B0604020202020204" pitchFamily="34" charset="0"/>
              <a:buChar char="•"/>
              <a:defRPr/>
            </a:pPr>
            <a:r>
              <a:rPr lang="en-US" sz="1700" dirty="0">
                <a:latin typeface="Arial"/>
              </a:rPr>
              <a:t>Complete an NJ – GIVS</a:t>
            </a:r>
            <a:r>
              <a:rPr lang="en-US" sz="1700" baseline="0" dirty="0">
                <a:latin typeface="Arial"/>
              </a:rPr>
              <a:t> application at njgrants.org</a:t>
            </a:r>
          </a:p>
          <a:p>
            <a:pPr marL="1200150" lvl="2" indent="-285750" algn="l">
              <a:lnSpc>
                <a:spcPct val="120000"/>
              </a:lnSpc>
              <a:spcBef>
                <a:spcPts val="0"/>
              </a:spcBef>
              <a:buFont typeface="Arial" panose="020B0604020202020204" pitchFamily="34" charset="0"/>
              <a:buChar char="•"/>
              <a:defRPr/>
            </a:pPr>
            <a:r>
              <a:rPr lang="en-US" sz="1700" baseline="0" dirty="0">
                <a:latin typeface="Arial"/>
              </a:rPr>
              <a:t>Eligible certificate or degree program</a:t>
            </a: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10/4/2022</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11</a:t>
            </a:fld>
            <a:endParaRPr lang="en-US" dirty="0">
              <a:latin typeface="Times New Roman" pitchFamily="18" charset="0"/>
            </a:endParaRPr>
          </a:p>
        </p:txBody>
      </p:sp>
    </p:spTree>
    <p:extLst>
      <p:ext uri="{BB962C8B-B14F-4D97-AF65-F5344CB8AC3E}">
        <p14:creationId xmlns:p14="http://schemas.microsoft.com/office/powerpoint/2010/main" val="61165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1200150" lvl="2" indent="-285750" algn="l">
              <a:lnSpc>
                <a:spcPct val="120000"/>
              </a:lnSpc>
              <a:spcBef>
                <a:spcPts val="0"/>
              </a:spcBef>
              <a:buFont typeface="Arial" panose="020B0604020202020204" pitchFamily="34" charset="0"/>
              <a:buChar char="•"/>
              <a:defRPr/>
            </a:pPr>
            <a:r>
              <a:rPr lang="en-US" sz="1700" dirty="0">
                <a:latin typeface="Arial"/>
              </a:rPr>
              <a:t>Complete an NJ – GIVS</a:t>
            </a:r>
            <a:r>
              <a:rPr lang="en-US" sz="1700" baseline="0" dirty="0">
                <a:latin typeface="Arial"/>
              </a:rPr>
              <a:t> application at njgrants.org</a:t>
            </a:r>
          </a:p>
          <a:p>
            <a:pPr marL="1200150" lvl="2" indent="-285750" algn="l">
              <a:lnSpc>
                <a:spcPct val="120000"/>
              </a:lnSpc>
              <a:spcBef>
                <a:spcPts val="0"/>
              </a:spcBef>
              <a:buFont typeface="Arial" panose="020B0604020202020204" pitchFamily="34" charset="0"/>
              <a:buChar char="•"/>
              <a:defRPr/>
            </a:pPr>
            <a:r>
              <a:rPr lang="en-US" sz="1700" baseline="0" dirty="0">
                <a:latin typeface="Arial"/>
              </a:rPr>
              <a:t>Eligible certificate or degree program</a:t>
            </a: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10/4/2022</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12</a:t>
            </a:fld>
            <a:endParaRPr lang="en-US" dirty="0">
              <a:latin typeface="Times New Roman" pitchFamily="18" charset="0"/>
            </a:endParaRPr>
          </a:p>
        </p:txBody>
      </p:sp>
    </p:spTree>
    <p:extLst>
      <p:ext uri="{BB962C8B-B14F-4D97-AF65-F5344CB8AC3E}">
        <p14:creationId xmlns:p14="http://schemas.microsoft.com/office/powerpoint/2010/main" val="17159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914400" lvl="2" indent="0" algn="l">
              <a:lnSpc>
                <a:spcPct val="120000"/>
              </a:lnSpc>
              <a:spcBef>
                <a:spcPts val="0"/>
              </a:spcBef>
              <a:buFont typeface="Arial" panose="020B0604020202020204" pitchFamily="34" charset="0"/>
              <a:buNone/>
              <a:defRPr/>
            </a:pP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10/4/2022</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13</a:t>
            </a:fld>
            <a:endParaRPr lang="en-US" dirty="0">
              <a:latin typeface="Times New Roman" pitchFamily="18" charset="0"/>
            </a:endParaRPr>
          </a:p>
        </p:txBody>
      </p:sp>
    </p:spTree>
    <p:extLst>
      <p:ext uri="{BB962C8B-B14F-4D97-AF65-F5344CB8AC3E}">
        <p14:creationId xmlns:p14="http://schemas.microsoft.com/office/powerpoint/2010/main" val="849985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baseline="0" dirty="0"/>
          </a:p>
          <a:p>
            <a:r>
              <a:rPr lang="en-US" baseline="0" dirty="0"/>
              <a:t>Graduate Stafford loans are now 6%</a:t>
            </a:r>
          </a:p>
          <a:p>
            <a:endParaRPr lang="en-US" dirty="0"/>
          </a:p>
        </p:txBody>
      </p:sp>
      <p:sp>
        <p:nvSpPr>
          <p:cNvPr id="45060" name="Date Placeholder 3"/>
          <p:cNvSpPr>
            <a:spLocks noGrp="1"/>
          </p:cNvSpPr>
          <p:nvPr>
            <p:ph type="dt" sz="quarter" idx="1"/>
          </p:nvPr>
        </p:nvSpPr>
        <p:spPr>
          <a:noFill/>
        </p:spPr>
        <p:txBody>
          <a:bodyPr/>
          <a:lstStyle/>
          <a:p>
            <a:pPr defTabSz="919590"/>
            <a:fld id="{2CD7D91E-CAB5-4E87-BFF5-C8025C4E3068}" type="datetime1">
              <a:rPr lang="en-US" smtClean="0">
                <a:latin typeface="Times New Roman" pitchFamily="18" charset="0"/>
              </a:rPr>
              <a:pPr defTabSz="919590"/>
              <a:t>10/4/2022</a:t>
            </a:fld>
            <a:endParaRPr lang="en-US" dirty="0">
              <a:latin typeface="Times New Roman" pitchFamily="18" charset="0"/>
            </a:endParaRPr>
          </a:p>
        </p:txBody>
      </p:sp>
      <p:sp>
        <p:nvSpPr>
          <p:cNvPr id="45061" name="Slide Number Placeholder 4"/>
          <p:cNvSpPr>
            <a:spLocks noGrp="1"/>
          </p:cNvSpPr>
          <p:nvPr>
            <p:ph type="sldNum" sz="quarter" idx="5"/>
          </p:nvPr>
        </p:nvSpPr>
        <p:spPr>
          <a:noFill/>
        </p:spPr>
        <p:txBody>
          <a:bodyPr/>
          <a:lstStyle/>
          <a:p>
            <a:pPr defTabSz="919590"/>
            <a:fld id="{27988A72-6A85-433D-949C-43A41F080F07}" type="slidenum">
              <a:rPr lang="en-US" smtClean="0">
                <a:latin typeface="Times New Roman" pitchFamily="18" charset="0"/>
              </a:rPr>
              <a:pPr defTabSz="919590"/>
              <a:t>14</a:t>
            </a:fld>
            <a:endParaRPr lang="en-US" dirty="0">
              <a:latin typeface="Times New Roman" pitchFamily="18" charset="0"/>
            </a:endParaRPr>
          </a:p>
        </p:txBody>
      </p:sp>
    </p:spTree>
    <p:extLst>
      <p:ext uri="{BB962C8B-B14F-4D97-AF65-F5344CB8AC3E}">
        <p14:creationId xmlns:p14="http://schemas.microsoft.com/office/powerpoint/2010/main" val="298277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We</a:t>
            </a:r>
            <a:r>
              <a:rPr lang="en-US" baseline="0" dirty="0"/>
              <a:t> also offer consolidation programs &amp; a </a:t>
            </a:r>
            <a:r>
              <a:rPr lang="en-US" baseline="0" dirty="0" err="1"/>
              <a:t>ReFi</a:t>
            </a:r>
            <a:r>
              <a:rPr lang="en-US" baseline="0" dirty="0"/>
              <a:t> program that </a:t>
            </a:r>
          </a:p>
          <a:p>
            <a:pPr marL="171450" indent="-171450">
              <a:buFont typeface="Arial" panose="020B0604020202020204" pitchFamily="34" charset="0"/>
              <a:buChar char="•"/>
            </a:pPr>
            <a:r>
              <a:rPr lang="en-US" baseline="0" dirty="0"/>
              <a:t>Consolidation extends the repayment term to 25 – 30 depending on loan balance and takes the weighted average of the loans minus a tiny percentage</a:t>
            </a:r>
          </a:p>
          <a:p>
            <a:pPr marL="171450" indent="-171450">
              <a:buFont typeface="Arial" panose="020B0604020202020204" pitchFamily="34" charset="0"/>
              <a:buChar char="•"/>
            </a:pPr>
            <a:r>
              <a:rPr lang="en-US" baseline="0" dirty="0"/>
              <a:t>The </a:t>
            </a:r>
            <a:r>
              <a:rPr lang="en-US" baseline="0" dirty="0" err="1"/>
              <a:t>ReFi</a:t>
            </a:r>
            <a:r>
              <a:rPr lang="en-US" baseline="0" dirty="0"/>
              <a:t> program is a 10 year repayment term and is based on income, credit score and debt to income ratio (depending on credit score the APR will range from 4.90% to 6.90%</a:t>
            </a:r>
          </a:p>
          <a:p>
            <a:pPr marL="171450" indent="-171450">
              <a:buFont typeface="Arial" panose="020B0604020202020204" pitchFamily="34" charset="0"/>
              <a:buChar char="•"/>
            </a:pPr>
            <a:r>
              <a:rPr lang="en-US" baseline="0" dirty="0"/>
              <a:t>HESAA also now has a Repayment Assistance Program (RAP), which is designed to provide payment relief when all parties of the loan are facing financial hardship</a:t>
            </a:r>
          </a:p>
          <a:p>
            <a:pPr marL="171450" indent="-171450">
              <a:buFont typeface="Arial" panose="020B0604020202020204" pitchFamily="34" charset="0"/>
              <a:buChar char="•"/>
            </a:pPr>
            <a:r>
              <a:rPr lang="en-US" baseline="0" dirty="0"/>
              <a:t>During the RAP period, a payment on eligible NJCLASS loan shall be reduced to 10% </a:t>
            </a:r>
            <a:r>
              <a:rPr lang="en-US" baseline="0" dirty="0" err="1"/>
              <a:t>fo</a:t>
            </a:r>
            <a:r>
              <a:rPr lang="en-US" baseline="0" dirty="0"/>
              <a:t> the total of the household income of all of the parties to the loan that exceeds 150&amp; of the federal poverty guidelines for their family size, with a minimum monthly payment of $5 per eligible loan</a:t>
            </a:r>
          </a:p>
          <a:p>
            <a:pPr marL="171450" indent="-171450">
              <a:buFont typeface="Arial" panose="020B0604020202020204" pitchFamily="34" charset="0"/>
              <a:buChar char="•"/>
            </a:pPr>
            <a:r>
              <a:rPr lang="en-US" baseline="0" dirty="0"/>
              <a:t>Interest that accrues during RAP will be paid by HESAA</a:t>
            </a:r>
          </a:p>
          <a:p>
            <a:pPr marL="171450" indent="-171450">
              <a:buFont typeface="Arial" panose="020B0604020202020204" pitchFamily="34" charset="0"/>
              <a:buChar char="•"/>
            </a:pPr>
            <a:r>
              <a:rPr lang="en-US" baseline="0" dirty="0"/>
              <a:t>RAP is available for NJCLASS loans with applications that were received on or after June 1, 2017 or are to be used for an academic term that begins on or after August 1, 2017</a:t>
            </a:r>
          </a:p>
          <a:p>
            <a:pPr marL="171450" indent="-171450">
              <a:buFont typeface="Arial" panose="020B0604020202020204" pitchFamily="34" charset="0"/>
              <a:buChar char="•"/>
            </a:pPr>
            <a:r>
              <a:rPr lang="en-US" baseline="0" dirty="0"/>
              <a:t>HESAA now also discharges the loan obligation for all parties to a NJCLASS loan in the event of death or total and permanent disability of the student beneficiary</a:t>
            </a:r>
            <a:endParaRPr lang="en-US" dirty="0"/>
          </a:p>
        </p:txBody>
      </p:sp>
      <p:sp>
        <p:nvSpPr>
          <p:cNvPr id="45060" name="Date Placeholder 3"/>
          <p:cNvSpPr>
            <a:spLocks noGrp="1"/>
          </p:cNvSpPr>
          <p:nvPr>
            <p:ph type="dt" sz="quarter" idx="1"/>
          </p:nvPr>
        </p:nvSpPr>
        <p:spPr>
          <a:noFill/>
        </p:spPr>
        <p:txBody>
          <a:bodyPr/>
          <a:lstStyle/>
          <a:p>
            <a:pPr defTabSz="919590"/>
            <a:fld id="{2CD7D91E-CAB5-4E87-BFF5-C8025C4E3068}" type="datetime1">
              <a:rPr lang="en-US" smtClean="0">
                <a:latin typeface="Times New Roman" pitchFamily="18" charset="0"/>
              </a:rPr>
              <a:pPr defTabSz="919590"/>
              <a:t>10/4/2022</a:t>
            </a:fld>
            <a:endParaRPr lang="en-US" dirty="0">
              <a:latin typeface="Times New Roman" pitchFamily="18" charset="0"/>
            </a:endParaRPr>
          </a:p>
        </p:txBody>
      </p:sp>
      <p:sp>
        <p:nvSpPr>
          <p:cNvPr id="45061" name="Slide Number Placeholder 4"/>
          <p:cNvSpPr>
            <a:spLocks noGrp="1"/>
          </p:cNvSpPr>
          <p:nvPr>
            <p:ph type="sldNum" sz="quarter" idx="5"/>
          </p:nvPr>
        </p:nvSpPr>
        <p:spPr>
          <a:noFill/>
        </p:spPr>
        <p:txBody>
          <a:bodyPr/>
          <a:lstStyle/>
          <a:p>
            <a:pPr defTabSz="919590"/>
            <a:fld id="{27988A72-6A85-433D-949C-43A41F080F07}" type="slidenum">
              <a:rPr lang="en-US" smtClean="0">
                <a:latin typeface="Times New Roman" pitchFamily="18" charset="0"/>
              </a:rPr>
              <a:pPr defTabSz="919590"/>
              <a:t>15</a:t>
            </a:fld>
            <a:endParaRPr lang="en-US" dirty="0">
              <a:latin typeface="Times New Roman" pitchFamily="18" charset="0"/>
            </a:endParaRPr>
          </a:p>
        </p:txBody>
      </p:sp>
    </p:spTree>
    <p:extLst>
      <p:ext uri="{BB962C8B-B14F-4D97-AF65-F5344CB8AC3E}">
        <p14:creationId xmlns:p14="http://schemas.microsoft.com/office/powerpoint/2010/main" val="212553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Date Placeholder 3"/>
          <p:cNvSpPr>
            <a:spLocks noGrp="1"/>
          </p:cNvSpPr>
          <p:nvPr>
            <p:ph type="dt" sz="quarter" idx="1"/>
          </p:nvPr>
        </p:nvSpPr>
        <p:spPr>
          <a:noFill/>
        </p:spPr>
        <p:txBody>
          <a:bodyPr/>
          <a:lstStyle/>
          <a:p>
            <a:pPr defTabSz="919590"/>
            <a:fld id="{88658AE7-72D7-4016-BFCD-A180E9EDE91A}" type="datetime1">
              <a:rPr lang="en-US" smtClean="0">
                <a:latin typeface="Times New Roman" pitchFamily="18" charset="0"/>
              </a:rPr>
              <a:pPr defTabSz="919590"/>
              <a:t>10/4/2022</a:t>
            </a:fld>
            <a:endParaRPr lang="en-US" dirty="0">
              <a:latin typeface="Times New Roman" pitchFamily="18" charset="0"/>
            </a:endParaRPr>
          </a:p>
        </p:txBody>
      </p:sp>
      <p:sp>
        <p:nvSpPr>
          <p:cNvPr id="49157" name="Slide Number Placeholder 4"/>
          <p:cNvSpPr>
            <a:spLocks noGrp="1"/>
          </p:cNvSpPr>
          <p:nvPr>
            <p:ph type="sldNum" sz="quarter" idx="5"/>
          </p:nvPr>
        </p:nvSpPr>
        <p:spPr>
          <a:noFill/>
        </p:spPr>
        <p:txBody>
          <a:bodyPr/>
          <a:lstStyle/>
          <a:p>
            <a:pPr defTabSz="919590"/>
            <a:fld id="{F9DCD17E-7DF8-41DD-BF7C-8CE99163352A}" type="slidenum">
              <a:rPr lang="en-US" smtClean="0">
                <a:latin typeface="Times New Roman" pitchFamily="18" charset="0"/>
              </a:rPr>
              <a:pPr defTabSz="919590"/>
              <a:t>16</a:t>
            </a:fld>
            <a:endParaRPr lang="en-US" dirty="0">
              <a:latin typeface="Times New Roman" pitchFamily="18" charset="0"/>
            </a:endParaRPr>
          </a:p>
        </p:txBody>
      </p:sp>
    </p:spTree>
    <p:extLst>
      <p:ext uri="{BB962C8B-B14F-4D97-AF65-F5344CB8AC3E}">
        <p14:creationId xmlns:p14="http://schemas.microsoft.com/office/powerpoint/2010/main" val="228994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Jules / Sharon – please add screen shot for alt app</a:t>
            </a:r>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17</a:t>
            </a:fld>
            <a:endParaRPr lang="en-US"/>
          </a:p>
        </p:txBody>
      </p:sp>
    </p:spTree>
    <p:extLst>
      <p:ext uri="{BB962C8B-B14F-4D97-AF65-F5344CB8AC3E}">
        <p14:creationId xmlns:p14="http://schemas.microsoft.com/office/powerpoint/2010/main" val="128300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buFont typeface="Arial" pitchFamily="34" charset="0"/>
              <a:buChar char="•"/>
            </a:pPr>
            <a:r>
              <a:rPr lang="en-US" dirty="0"/>
              <a:t>Check out http://student.collegeboard.org/profile for a list of institutions that require CSS profile</a:t>
            </a:r>
          </a:p>
          <a:p>
            <a:pPr>
              <a:buFont typeface="Arial" pitchFamily="34" charset="0"/>
              <a:buChar char="•"/>
            </a:pPr>
            <a:endParaRPr lang="en-US" baseline="0" dirty="0"/>
          </a:p>
          <a:p>
            <a:pPr>
              <a:buFont typeface="Arial" pitchFamily="34" charset="0"/>
              <a:buChar char="•"/>
            </a:pPr>
            <a:r>
              <a:rPr lang="en-US" baseline="0" dirty="0"/>
              <a:t>CSS profile uses institutional methodology formula whereas FAFSA uses federal methodology</a:t>
            </a:r>
          </a:p>
          <a:p>
            <a:pPr>
              <a:buFont typeface="Arial" pitchFamily="34" charset="0"/>
              <a:buChar char="•"/>
            </a:pPr>
            <a:endParaRPr lang="en-US" baseline="0" dirty="0"/>
          </a:p>
          <a:p>
            <a:pPr>
              <a:buFont typeface="Arial" pitchFamily="34" charset="0"/>
              <a:buChar char="•"/>
            </a:pPr>
            <a:r>
              <a:rPr lang="en-US" dirty="0"/>
              <a:t>The CSS profile is a fee based</a:t>
            </a:r>
            <a:r>
              <a:rPr lang="en-US" baseline="0" dirty="0"/>
              <a:t> application. </a:t>
            </a:r>
            <a:r>
              <a:rPr lang="en-US" dirty="0"/>
              <a:t>The cost for filing the CSS PROFILE is $25 for the first college, and there is an $16 processing fee for each additional college. This is not the FAFSA.  The FAFSA is free.</a:t>
            </a:r>
          </a:p>
          <a:p>
            <a:pPr>
              <a:buFont typeface="Arial" pitchFamily="34" charset="0"/>
              <a:buChar char="•"/>
            </a:pPr>
            <a:endParaRPr lang="en-US" dirty="0"/>
          </a:p>
          <a:p>
            <a:pPr>
              <a:buFont typeface="Arial" pitchFamily="34" charset="0"/>
              <a:buChar char="•"/>
            </a:pPr>
            <a:r>
              <a:rPr lang="en-US" dirty="0"/>
              <a:t>Can take 45 minutes to</a:t>
            </a:r>
            <a:r>
              <a:rPr lang="en-US" baseline="0" dirty="0"/>
              <a:t> 2 hours to complete</a:t>
            </a:r>
          </a:p>
          <a:p>
            <a:pPr>
              <a:buFont typeface="Arial" pitchFamily="34" charset="0"/>
              <a:buChar char="•"/>
            </a:pPr>
            <a:endParaRPr lang="en-US" baseline="0" dirty="0"/>
          </a:p>
          <a:p>
            <a:pPr>
              <a:buFont typeface="Arial" pitchFamily="34" charset="0"/>
              <a:buChar char="•"/>
            </a:pPr>
            <a:r>
              <a:rPr lang="en-US" baseline="0" dirty="0"/>
              <a:t> Can leave some answers blank but an error will prompt if answer is required but most numeric questions at least require a zero</a:t>
            </a:r>
            <a:endParaRPr lang="en-US" dirty="0"/>
          </a:p>
          <a:p>
            <a:endParaRPr lang="en-US" dirty="0"/>
          </a:p>
          <a:p>
            <a:endParaRPr lang="en-US" dirty="0"/>
          </a:p>
          <a:p>
            <a:endParaRPr lang="en-US" dirty="0"/>
          </a:p>
          <a:p>
            <a:endParaRPr lang="en-US" dirty="0"/>
          </a:p>
        </p:txBody>
      </p:sp>
      <p:sp>
        <p:nvSpPr>
          <p:cNvPr id="62468" name="Date Placeholder 3"/>
          <p:cNvSpPr>
            <a:spLocks noGrp="1"/>
          </p:cNvSpPr>
          <p:nvPr>
            <p:ph type="dt" sz="quarter" idx="1"/>
          </p:nvPr>
        </p:nvSpPr>
        <p:spPr>
          <a:noFill/>
        </p:spPr>
        <p:txBody>
          <a:bodyPr/>
          <a:lstStyle/>
          <a:p>
            <a:pPr defTabSz="919590"/>
            <a:fld id="{4F9AB071-2D69-42DB-95B3-A0A65FAFE306}" type="datetime1">
              <a:rPr lang="en-US" smtClean="0">
                <a:latin typeface="Times New Roman" pitchFamily="18" charset="0"/>
              </a:rPr>
              <a:pPr defTabSz="919590"/>
              <a:t>10/4/2022</a:t>
            </a:fld>
            <a:endParaRPr lang="en-US" dirty="0">
              <a:latin typeface="Times New Roman" pitchFamily="18" charset="0"/>
            </a:endParaRPr>
          </a:p>
        </p:txBody>
      </p:sp>
      <p:sp>
        <p:nvSpPr>
          <p:cNvPr id="62469" name="Slide Number Placeholder 4"/>
          <p:cNvSpPr>
            <a:spLocks noGrp="1"/>
          </p:cNvSpPr>
          <p:nvPr>
            <p:ph type="sldNum" sz="quarter" idx="5"/>
          </p:nvPr>
        </p:nvSpPr>
        <p:spPr>
          <a:noFill/>
        </p:spPr>
        <p:txBody>
          <a:bodyPr/>
          <a:lstStyle/>
          <a:p>
            <a:pPr defTabSz="919590"/>
            <a:fld id="{0F73CEB3-8543-4C5D-9CD5-110CE37AB1B1}" type="slidenum">
              <a:rPr lang="en-US" smtClean="0">
                <a:latin typeface="Times New Roman" pitchFamily="18" charset="0"/>
              </a:rPr>
              <a:pPr defTabSz="919590"/>
              <a:t>18</a:t>
            </a:fld>
            <a:endParaRPr lang="en-US" dirty="0">
              <a:latin typeface="Times New Roman" pitchFamily="18" charset="0"/>
            </a:endParaRPr>
          </a:p>
        </p:txBody>
      </p:sp>
    </p:spTree>
    <p:extLst>
      <p:ext uri="{BB962C8B-B14F-4D97-AF65-F5344CB8AC3E}">
        <p14:creationId xmlns:p14="http://schemas.microsoft.com/office/powerpoint/2010/main" val="427444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19</a:t>
            </a:fld>
            <a:endParaRPr lang="en-US"/>
          </a:p>
        </p:txBody>
      </p:sp>
    </p:spTree>
    <p:extLst>
      <p:ext uri="{BB962C8B-B14F-4D97-AF65-F5344CB8AC3E}">
        <p14:creationId xmlns:p14="http://schemas.microsoft.com/office/powerpoint/2010/main" val="46196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t>HESAA Information Detailed:</a:t>
            </a:r>
          </a:p>
          <a:p>
            <a:r>
              <a:rPr lang="en-US" dirty="0"/>
              <a:t>Financial aid session </a:t>
            </a:r>
          </a:p>
          <a:p>
            <a:r>
              <a:rPr lang="en-US" dirty="0"/>
              <a:t>FAFSA Days</a:t>
            </a:r>
          </a:p>
          <a:p>
            <a:r>
              <a:rPr lang="en-US" dirty="0"/>
              <a:t>Booklets:</a:t>
            </a:r>
            <a:r>
              <a:rPr lang="en-US" baseline="0" dirty="0"/>
              <a:t> State and Federal Aid, Financial Aid Dictionary, Student Loan Guide, and Reach Higher the College Planning Booklet.</a:t>
            </a:r>
          </a:p>
          <a:p>
            <a:r>
              <a:rPr lang="en-US" baseline="0" dirty="0"/>
              <a:t>Handouts:  Eight Steps to Apply, Financial Planning Chart, and program brochures are available for free.</a:t>
            </a:r>
          </a:p>
          <a:p>
            <a:endParaRPr lang="en-US" baseline="0" dirty="0"/>
          </a:p>
          <a:p>
            <a:r>
              <a:rPr lang="en-US" baseline="0" dirty="0"/>
              <a:t>REAL $ 101 Financial Literacy on-site Sessions</a:t>
            </a:r>
          </a:p>
          <a:p>
            <a:endParaRPr lang="en-US" baseline="0" dirty="0"/>
          </a:p>
          <a:p>
            <a:endParaRPr lang="en-US" dirty="0"/>
          </a:p>
        </p:txBody>
      </p:sp>
      <p:sp>
        <p:nvSpPr>
          <p:cNvPr id="38916" name="Date Placeholder 3"/>
          <p:cNvSpPr>
            <a:spLocks noGrp="1"/>
          </p:cNvSpPr>
          <p:nvPr>
            <p:ph type="dt" sz="quarter" idx="1"/>
          </p:nvPr>
        </p:nvSpPr>
        <p:spPr>
          <a:noFill/>
        </p:spPr>
        <p:txBody>
          <a:bodyPr/>
          <a:lstStyle/>
          <a:p>
            <a:pPr defTabSz="919590"/>
            <a:fld id="{7EC66B4F-1A14-482B-B452-51A9A5A24E28}" type="datetime1">
              <a:rPr lang="en-US" smtClean="0">
                <a:latin typeface="Times New Roman" pitchFamily="18" charset="0"/>
              </a:rPr>
              <a:pPr defTabSz="919590"/>
              <a:t>10/4/2022</a:t>
            </a:fld>
            <a:endParaRPr lang="en-US" dirty="0">
              <a:latin typeface="Times New Roman" pitchFamily="18" charset="0"/>
            </a:endParaRPr>
          </a:p>
        </p:txBody>
      </p:sp>
      <p:sp>
        <p:nvSpPr>
          <p:cNvPr id="38917" name="Slide Number Placeholder 4"/>
          <p:cNvSpPr>
            <a:spLocks noGrp="1"/>
          </p:cNvSpPr>
          <p:nvPr>
            <p:ph type="sldNum" sz="quarter" idx="5"/>
          </p:nvPr>
        </p:nvSpPr>
        <p:spPr>
          <a:noFill/>
        </p:spPr>
        <p:txBody>
          <a:bodyPr/>
          <a:lstStyle/>
          <a:p>
            <a:pPr defTabSz="919590"/>
            <a:fld id="{D310C235-3ECD-4B2E-8EED-B6A598CF510E}" type="slidenum">
              <a:rPr lang="en-US" smtClean="0">
                <a:latin typeface="Times New Roman" pitchFamily="18" charset="0"/>
              </a:rPr>
              <a:pPr defTabSz="919590"/>
              <a:t>2</a:t>
            </a:fld>
            <a:endParaRPr lang="en-US" dirty="0">
              <a:latin typeface="Times New Roman" pitchFamily="18" charset="0"/>
            </a:endParaRPr>
          </a:p>
        </p:txBody>
      </p:sp>
    </p:spTree>
    <p:extLst>
      <p:ext uri="{BB962C8B-B14F-4D97-AF65-F5344CB8AC3E}">
        <p14:creationId xmlns:p14="http://schemas.microsoft.com/office/powerpoint/2010/main" val="4007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pPr defTabSz="919590"/>
            <a:fld id="{7F3253D6-059D-448D-A4E6-E15DA66305F4}" type="datetime1">
              <a:rPr lang="en-US" smtClean="0">
                <a:latin typeface="Times New Roman" pitchFamily="18" charset="0"/>
              </a:rPr>
              <a:pPr defTabSz="919590"/>
              <a:t>10/4/2022</a:t>
            </a:fld>
            <a:endParaRPr lang="en-US" dirty="0">
              <a:latin typeface="Times New Roman" pitchFamily="18" charset="0"/>
            </a:endParaRPr>
          </a:p>
        </p:txBody>
      </p:sp>
      <p:sp>
        <p:nvSpPr>
          <p:cNvPr id="54275" name="Rectangle 13"/>
          <p:cNvSpPr>
            <a:spLocks noGrp="1" noChangeArrowheads="1"/>
          </p:cNvSpPr>
          <p:nvPr>
            <p:ph type="sldNum" sz="quarter" idx="5"/>
          </p:nvPr>
        </p:nvSpPr>
        <p:spPr>
          <a:noFill/>
        </p:spPr>
        <p:txBody>
          <a:bodyPr/>
          <a:lstStyle/>
          <a:p>
            <a:pPr defTabSz="919590"/>
            <a:fld id="{08410C8D-7CBB-4274-B121-6E79782653C7}" type="slidenum">
              <a:rPr lang="en-US" smtClean="0">
                <a:latin typeface="Times New Roman" pitchFamily="18" charset="0"/>
              </a:rPr>
              <a:pPr defTabSz="919590"/>
              <a:t>20</a:t>
            </a:fld>
            <a:endParaRPr lang="en-US" dirty="0">
              <a:latin typeface="Times New Roman" pitchFamily="18" charset="0"/>
            </a:endParaRPr>
          </a:p>
        </p:txBody>
      </p:sp>
      <p:sp>
        <p:nvSpPr>
          <p:cNvPr id="54276" name="Rectangle 2050"/>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4277" name="Rectangle 2051"/>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8</a:t>
            </a:r>
          </a:p>
        </p:txBody>
      </p:sp>
      <p:sp>
        <p:nvSpPr>
          <p:cNvPr id="54278" name="Rectangle 2052"/>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4279" name="Rectangle 2053"/>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4280" name="Rectangle 2054"/>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4281" name="Rectangle 2055"/>
          <p:cNvSpPr>
            <a:spLocks noGrp="1" noChangeArrowheads="1"/>
          </p:cNvSpPr>
          <p:nvPr>
            <p:ph type="body" idx="1"/>
          </p:nvPr>
        </p:nvSpPr>
        <p:spPr>
          <a:xfrm>
            <a:off x="917465" y="4415982"/>
            <a:ext cx="5043711" cy="4181406"/>
          </a:xfrm>
          <a:noFill/>
          <a:ln/>
        </p:spPr>
        <p:txBody>
          <a:bodyPr lIns="91765" tIns="45077" rIns="91765" bIns="45077"/>
          <a:lstStyle/>
          <a:p>
            <a:r>
              <a:rPr lang="en-US" dirty="0"/>
              <a:t>You should use the IRS</a:t>
            </a:r>
            <a:r>
              <a:rPr lang="en-US" baseline="0" dirty="0"/>
              <a:t> DRT at the time of filing the initial FAFSA.  Using this tool will automatically verify your information for federal</a:t>
            </a:r>
            <a:endParaRPr lang="en-US" dirty="0"/>
          </a:p>
        </p:txBody>
      </p:sp>
    </p:spTree>
    <p:extLst>
      <p:ext uri="{BB962C8B-B14F-4D97-AF65-F5344CB8AC3E}">
        <p14:creationId xmlns:p14="http://schemas.microsoft.com/office/powerpoint/2010/main" val="491862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FSA</a:t>
            </a:r>
            <a:r>
              <a:rPr lang="en-US" baseline="0" dirty="0"/>
              <a:t> id is a higher security login which will connect the student and parent to the FAFSA.  The FSA id will also connect the student to the federal student aid website, and the National student loan data base.</a:t>
            </a:r>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10/4/2022</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21</a:t>
            </a:fld>
            <a:endParaRPr lang="en-US" dirty="0">
              <a:latin typeface="Times New Roman" pitchFamily="18" charset="0"/>
            </a:endParaRPr>
          </a:p>
        </p:txBody>
      </p:sp>
    </p:spTree>
    <p:extLst>
      <p:ext uri="{BB962C8B-B14F-4D97-AF65-F5344CB8AC3E}">
        <p14:creationId xmlns:p14="http://schemas.microsoft.com/office/powerpoint/2010/main" val="422429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a:t>
            </a:r>
            <a:r>
              <a:rPr lang="en-US" baseline="0" dirty="0"/>
              <a:t> filing the FAFSA this coming ay, students &amp; families will see 2016 obviously not 2015</a:t>
            </a:r>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23</a:t>
            </a:fld>
            <a:endParaRPr lang="en-US"/>
          </a:p>
        </p:txBody>
      </p:sp>
    </p:spTree>
    <p:extLst>
      <p:ext uri="{BB962C8B-B14F-4D97-AF65-F5344CB8AC3E}">
        <p14:creationId xmlns:p14="http://schemas.microsoft.com/office/powerpoint/2010/main" val="25374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aseline="0" dirty="0"/>
          </a:p>
          <a:p>
            <a:r>
              <a:rPr kumimoji="1" lang="en-US" sz="1200" kern="1200" baseline="0" dirty="0">
                <a:solidFill>
                  <a:schemeClr val="tx1"/>
                </a:solidFill>
                <a:latin typeface="Arial" charset="0"/>
                <a:ea typeface="+mn-ea"/>
                <a:cs typeface="+mn-cs"/>
              </a:rPr>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rPr kumimoji="1" lang="en-US" sz="1200" kern="1200" baseline="0" dirty="0">
                <a:solidFill>
                  <a:schemeClr val="tx1"/>
                </a:solidFill>
                <a:latin typeface="Arial" charset="0"/>
                <a:ea typeface="+mn-ea"/>
                <a:cs typeface="+mn-cs"/>
              </a:rPr>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Selective Service System and the registration requirement for your men, preserves America’s ability to provide manpower in an</a:t>
            </a:r>
            <a:r>
              <a:rPr lang="en-US" baseline="0" dirty="0"/>
              <a:t> emergency to the US armed forces Almost all men ages 18 to 25 must register.  For more information please visit 222.sss.gov</a:t>
            </a:r>
          </a:p>
          <a:p>
            <a:endParaRPr lang="en-US" dirty="0"/>
          </a:p>
        </p:txBody>
      </p:sp>
      <p:sp>
        <p:nvSpPr>
          <p:cNvPr id="52228" name="Date Placeholder 3"/>
          <p:cNvSpPr>
            <a:spLocks noGrp="1"/>
          </p:cNvSpPr>
          <p:nvPr>
            <p:ph type="dt" sz="quarter" idx="1"/>
          </p:nvPr>
        </p:nvSpPr>
        <p:spPr>
          <a:noFill/>
        </p:spPr>
        <p:txBody>
          <a:bodyPr/>
          <a:lstStyle/>
          <a:p>
            <a:pPr defTabSz="919590"/>
            <a:fld id="{504F80C5-226F-4FC0-B14C-60E1DAA8C44A}" type="datetime1">
              <a:rPr lang="en-US" smtClean="0">
                <a:latin typeface="Times New Roman" pitchFamily="18" charset="0"/>
              </a:rPr>
              <a:pPr defTabSz="919590"/>
              <a:t>10/4/2022</a:t>
            </a:fld>
            <a:endParaRPr lang="en-US" dirty="0">
              <a:latin typeface="Times New Roman" pitchFamily="18" charset="0"/>
            </a:endParaRPr>
          </a:p>
        </p:txBody>
      </p:sp>
      <p:sp>
        <p:nvSpPr>
          <p:cNvPr id="52229" name="Slide Number Placeholder 4"/>
          <p:cNvSpPr>
            <a:spLocks noGrp="1"/>
          </p:cNvSpPr>
          <p:nvPr>
            <p:ph type="sldNum" sz="quarter" idx="5"/>
          </p:nvPr>
        </p:nvSpPr>
        <p:spPr>
          <a:noFill/>
        </p:spPr>
        <p:txBody>
          <a:bodyPr/>
          <a:lstStyle/>
          <a:p>
            <a:pPr defTabSz="919590"/>
            <a:fld id="{9A836CD7-646A-4333-A90E-2A9D086823F4}" type="slidenum">
              <a:rPr lang="en-US" smtClean="0">
                <a:latin typeface="Times New Roman" pitchFamily="18" charset="0"/>
              </a:rPr>
              <a:pPr defTabSz="919590"/>
              <a:t>24</a:t>
            </a:fld>
            <a:endParaRPr lang="en-US" dirty="0">
              <a:latin typeface="Times New Roman" pitchFamily="18" charset="0"/>
            </a:endParaRPr>
          </a:p>
        </p:txBody>
      </p:sp>
    </p:spTree>
    <p:extLst>
      <p:ext uri="{BB962C8B-B14F-4D97-AF65-F5344CB8AC3E}">
        <p14:creationId xmlns:p14="http://schemas.microsoft.com/office/powerpoint/2010/main" val="2722640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10/4/2022</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25</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r>
              <a:rPr kumimoji="1" lang="en-US" sz="1200" kern="1200" baseline="0" dirty="0">
                <a:solidFill>
                  <a:schemeClr val="tx1"/>
                </a:solidFill>
                <a:latin typeface="Arial" charset="0"/>
                <a:ea typeface="+mn-ea"/>
                <a:cs typeface="+mn-cs"/>
              </a:rPr>
              <a:t>WHO IS THE PARENT</a:t>
            </a:r>
          </a:p>
          <a:p>
            <a:r>
              <a:rPr kumimoji="1" lang="en-US" sz="1200" kern="1200" baseline="0" dirty="0">
                <a:solidFill>
                  <a:schemeClr val="tx1"/>
                </a:solidFill>
                <a:latin typeface="Arial" charset="0"/>
                <a:ea typeface="+mn-ea"/>
                <a:cs typeface="+mn-cs"/>
              </a:rPr>
              <a:t>If your parent was never married and does not live with your other legal parent, or if your parent is widowed or not remarried, answer the questions about that parent.</a:t>
            </a:r>
          </a:p>
          <a:p>
            <a:r>
              <a:rPr kumimoji="1" lang="en-US" sz="1200" kern="1200" baseline="0" dirty="0">
                <a:solidFill>
                  <a:schemeClr val="tx1"/>
                </a:solidFill>
                <a:latin typeface="Arial" charset="0"/>
                <a:ea typeface="+mn-ea"/>
                <a:cs typeface="+mn-cs"/>
              </a:rPr>
              <a:t>• If your legal parents (biological and/or adoptive) are not married to each other and </a:t>
            </a:r>
            <a:r>
              <a:rPr kumimoji="1" lang="en-US" sz="1200" b="1" kern="1200" baseline="0" dirty="0">
                <a:solidFill>
                  <a:schemeClr val="tx1"/>
                </a:solidFill>
                <a:latin typeface="Arial" charset="0"/>
                <a:ea typeface="+mn-ea"/>
                <a:cs typeface="+mn-cs"/>
              </a:rPr>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rPr kumimoji="1" lang="en-US" sz="1200" kern="1200" baseline="0" dirty="0">
                <a:solidFill>
                  <a:schemeClr val="tx1"/>
                </a:solidFill>
                <a:latin typeface="Arial" charset="0"/>
                <a:ea typeface="+mn-ea"/>
                <a:cs typeface="+mn-cs"/>
              </a:rPr>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rPr kumimoji="1" lang="en-US" sz="1200" kern="1200" baseline="0" dirty="0">
                <a:solidFill>
                  <a:schemeClr val="tx1"/>
                </a:solidFill>
                <a:latin typeface="Arial" charset="0"/>
                <a:ea typeface="+mn-ea"/>
                <a:cs typeface="+mn-cs"/>
              </a:rPr>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rPr kumimoji="1" lang="en-US" sz="1200" kern="1200" baseline="0" dirty="0">
                <a:solidFill>
                  <a:schemeClr val="tx1"/>
                </a:solidFill>
                <a:latin typeface="Arial" charset="0"/>
                <a:ea typeface="+mn-ea"/>
                <a:cs typeface="+mn-cs"/>
              </a:rPr>
              <a:t>• If your widowed parent is remarried as of today, answer the questions about that parent and your stepparent.</a:t>
            </a:r>
          </a:p>
          <a:p>
            <a:endParaRPr kumimoji="1" lang="en-US" sz="1200" kern="1200" baseline="0" dirty="0">
              <a:solidFill>
                <a:schemeClr val="tx1"/>
              </a:solidFill>
              <a:latin typeface="Arial" charset="0"/>
              <a:ea typeface="+mn-ea"/>
              <a:cs typeface="+mn-cs"/>
            </a:endParaRPr>
          </a:p>
          <a:p>
            <a:endParaRPr kumimoji="1" lang="en-US" sz="1200"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74354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10/4/2022</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26</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r>
              <a:rPr kumimoji="1" lang="en-US" sz="1200" kern="1200" baseline="0" dirty="0">
                <a:solidFill>
                  <a:schemeClr val="tx1"/>
                </a:solidFill>
                <a:latin typeface="Arial" charset="0"/>
                <a:ea typeface="+mn-ea"/>
                <a:cs typeface="+mn-cs"/>
              </a:rPr>
              <a:t># in College </a:t>
            </a:r>
          </a:p>
          <a:p>
            <a:r>
              <a:rPr kumimoji="1" lang="en-US" sz="1200" kern="1200" baseline="0" dirty="0">
                <a:solidFill>
                  <a:schemeClr val="tx1"/>
                </a:solidFill>
                <a:latin typeface="Arial" charset="0"/>
                <a:ea typeface="+mn-ea"/>
                <a:cs typeface="+mn-cs"/>
              </a:rPr>
              <a:t>Always count yourself as a college student. DO NOT Include your Parents.  Include others only if they will attend, at least half-time in 2015-2016, a program that leads to a college degree or certificate. </a:t>
            </a:r>
            <a:endParaRPr kumimoji="1" lang="en-US" sz="1200" b="1" kern="1200" baseline="0" dirty="0">
              <a:solidFill>
                <a:schemeClr val="tx1"/>
              </a:solidFill>
              <a:latin typeface="Arial" charset="0"/>
              <a:ea typeface="+mn-ea"/>
              <a:cs typeface="+mn-cs"/>
            </a:endParaRPr>
          </a:p>
          <a:p>
            <a:r>
              <a:rPr kumimoji="1" lang="en-US" sz="1200" b="1" i="0" kern="1200" baseline="0" dirty="0">
                <a:solidFill>
                  <a:schemeClr val="tx1"/>
                </a:solidFill>
                <a:latin typeface="Arial" charset="0"/>
                <a:ea typeface="+mn-ea"/>
                <a:cs typeface="+mn-cs"/>
              </a:rPr>
              <a:t>ASSETS </a:t>
            </a:r>
          </a:p>
          <a:p>
            <a:r>
              <a:rPr kumimoji="1" lang="en-US" sz="1200" kern="1200" baseline="0" dirty="0">
                <a:solidFill>
                  <a:schemeClr val="tx1"/>
                </a:solidFill>
                <a:latin typeface="Arial" charset="0"/>
                <a:ea typeface="+mn-ea"/>
                <a:cs typeface="+mn-cs"/>
              </a:rPr>
              <a:t>Net worth means current value minus debt. If net worth is negative, enter 0.</a:t>
            </a:r>
          </a:p>
          <a:p>
            <a:r>
              <a:rPr kumimoji="1" lang="en-US" sz="1200" b="1" kern="1200" baseline="0" dirty="0">
                <a:solidFill>
                  <a:schemeClr val="tx1"/>
                </a:solidFill>
                <a:latin typeface="Arial" charset="0"/>
                <a:ea typeface="+mn-ea"/>
                <a:cs typeface="+mn-cs"/>
              </a:rPr>
              <a:t>Investments include real estate (do not include the home in which you live), rental property (includes a unit within a family home that has its own entrance, kitchen, and bath rented to someone other than a family member), trust funds, UGMA and UTMA accounts, money market funds, mutual funds, certificates of deposit, stocks, stock options, bonds, other securities, installment and land sale contracts (including mortgages held), commodities, etc.</a:t>
            </a:r>
          </a:p>
          <a:p>
            <a:r>
              <a:rPr kumimoji="1" lang="en-US" sz="1200" b="1" kern="1200" baseline="0" dirty="0">
                <a:solidFill>
                  <a:schemeClr val="tx1"/>
                </a:solidFill>
                <a:latin typeface="Arial" charset="0"/>
                <a:ea typeface="+mn-ea"/>
                <a:cs typeface="+mn-cs"/>
              </a:rPr>
              <a:t>Investments also include qualified educational benefits or education savings accounts (e.g., Coverdell savings accounts, 529 college savings plans and the refund value of 529 prepaid tuition plans). For a student who does not report parental information, the accounts owned by the student (and/or the student’s spouse) are reported as student investments in question 42. For a student who must report parental information, the accounts are reported as parental investments in question 91, including all accounts owned by the student and all accounts owned by the parents for any member of the household. </a:t>
            </a:r>
          </a:p>
          <a:p>
            <a:r>
              <a:rPr kumimoji="1" lang="en-US" sz="1200" b="1" kern="1200" baseline="0" dirty="0">
                <a:solidFill>
                  <a:schemeClr val="tx1"/>
                </a:solidFill>
                <a:latin typeface="Arial" charset="0"/>
                <a:ea typeface="+mn-ea"/>
                <a:cs typeface="+mn-cs"/>
              </a:rPr>
              <a:t>Money received, or paid on your behalf, also includes distributions to you (the student beneficiary) from a 529 plan that is owned by someone other than you or your parents (such as your grandparents, aunts, and uncles). You must include these distribution amounts in question 45j. </a:t>
            </a:r>
          </a:p>
          <a:p>
            <a:r>
              <a:rPr kumimoji="1" lang="en-US" sz="1200" b="1" kern="1200" baseline="0" dirty="0">
                <a:solidFill>
                  <a:schemeClr val="tx1"/>
                </a:solidFill>
                <a:latin typeface="Arial" charset="0"/>
                <a:ea typeface="+mn-ea"/>
                <a:cs typeface="+mn-cs"/>
              </a:rPr>
              <a:t>Investments do not include the home you live in, the value of life insurance, retirement plans (401[k] plans, pension funds, annuities, non-education IRAs, Keogh plans, etc.) or cash, savings and checking accounts already reported in questions 41 and 90.</a:t>
            </a:r>
          </a:p>
          <a:p>
            <a:r>
              <a:rPr kumimoji="1" lang="en-US" sz="1200" b="1" kern="1200" baseline="0" dirty="0">
                <a:solidFill>
                  <a:schemeClr val="tx1"/>
                </a:solidFill>
                <a:latin typeface="Arial" charset="0"/>
                <a:ea typeface="+mn-ea"/>
                <a:cs typeface="+mn-cs"/>
              </a:rPr>
              <a:t>Investments also do not include UGMA and UTMA accounts for which you are the custodian, but not the owner.</a:t>
            </a:r>
          </a:p>
          <a:p>
            <a:r>
              <a:rPr kumimoji="1" lang="en-US" sz="1200" kern="1200" baseline="0" dirty="0">
                <a:solidFill>
                  <a:schemeClr val="tx1"/>
                </a:solidFill>
                <a:latin typeface="Arial" charset="0"/>
                <a:ea typeface="+mn-ea"/>
                <a:cs typeface="+mn-cs"/>
              </a:rPr>
              <a:t>Investment value means the current balance or market value of these investments as of today. Investment debt means only those debts that are related to the investments.</a:t>
            </a:r>
          </a:p>
          <a:p>
            <a:r>
              <a:rPr kumimoji="1" lang="en-US" sz="1200" b="1" kern="1200" baseline="0" dirty="0">
                <a:solidFill>
                  <a:schemeClr val="tx1"/>
                </a:solidFill>
                <a:latin typeface="Arial" charset="0"/>
                <a:ea typeface="+mn-ea"/>
                <a:cs typeface="+mn-cs"/>
              </a:rPr>
              <a:t>Business and/or investment farm value includes the market value of land, buildings, machinery, equipment, inventory, etc. Business and/or investment farm debt means only those debts for which the business or investment farm was used as collateral. </a:t>
            </a:r>
          </a:p>
          <a:p>
            <a:r>
              <a:rPr kumimoji="1" lang="en-US" sz="1200" b="1" kern="1200" baseline="0" dirty="0">
                <a:solidFill>
                  <a:schemeClr val="tx1"/>
                </a:solidFill>
                <a:latin typeface="Arial" charset="0"/>
                <a:ea typeface="+mn-ea"/>
                <a:cs typeface="+mn-cs"/>
              </a:rPr>
              <a:t>Business value does not include the value of a small business if your family owns and controls more than 50 percent of the business and the business has 100 or fewer full-time or full-time equivalent employees. For small business value, your family includes (1) persons directly related to you, such as a parent, sister or cousin, or (2) persons who are or were related to you by marriage, such as a spouse, stepparent or sister-in-law. </a:t>
            </a:r>
          </a:p>
          <a:p>
            <a:r>
              <a:rPr kumimoji="1" lang="en-US" sz="1200" b="1" kern="1200" baseline="0" dirty="0">
                <a:solidFill>
                  <a:schemeClr val="tx1"/>
                </a:solidFill>
                <a:latin typeface="Arial" charset="0"/>
                <a:ea typeface="+mn-ea"/>
                <a:cs typeface="+mn-cs"/>
              </a:rPr>
              <a:t>Investment farm value does not include the value of a family farm that you (your spouse and/or your parents) live on and operate.</a:t>
            </a:r>
          </a:p>
          <a:p>
            <a:endParaRPr lang="en-US" dirty="0"/>
          </a:p>
          <a:p>
            <a:endParaRPr lang="en-US" dirty="0"/>
          </a:p>
        </p:txBody>
      </p:sp>
    </p:spTree>
    <p:extLst>
      <p:ext uri="{BB962C8B-B14F-4D97-AF65-F5344CB8AC3E}">
        <p14:creationId xmlns:p14="http://schemas.microsoft.com/office/powerpoint/2010/main" val="1476138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a:p>
        </p:txBody>
      </p:sp>
      <p:sp>
        <p:nvSpPr>
          <p:cNvPr id="58372" name="Date Placeholder 3"/>
          <p:cNvSpPr>
            <a:spLocks noGrp="1"/>
          </p:cNvSpPr>
          <p:nvPr>
            <p:ph type="dt" sz="quarter" idx="1"/>
          </p:nvPr>
        </p:nvSpPr>
        <p:spPr>
          <a:noFill/>
        </p:spPr>
        <p:txBody>
          <a:bodyPr/>
          <a:lstStyle/>
          <a:p>
            <a:pPr defTabSz="919590"/>
            <a:fld id="{1E3564E0-CCB8-4219-B8C5-0E0D503F479B}" type="datetime1">
              <a:rPr lang="en-US" smtClean="0">
                <a:latin typeface="Times New Roman" pitchFamily="18" charset="0"/>
              </a:rPr>
              <a:pPr defTabSz="919590"/>
              <a:t>10/4/2022</a:t>
            </a:fld>
            <a:endParaRPr lang="en-US" dirty="0">
              <a:latin typeface="Times New Roman" pitchFamily="18" charset="0"/>
            </a:endParaRPr>
          </a:p>
        </p:txBody>
      </p:sp>
      <p:sp>
        <p:nvSpPr>
          <p:cNvPr id="58373" name="Slide Number Placeholder 4"/>
          <p:cNvSpPr>
            <a:spLocks noGrp="1"/>
          </p:cNvSpPr>
          <p:nvPr>
            <p:ph type="sldNum" sz="quarter" idx="5"/>
          </p:nvPr>
        </p:nvSpPr>
        <p:spPr>
          <a:noFill/>
        </p:spPr>
        <p:txBody>
          <a:bodyPr/>
          <a:lstStyle/>
          <a:p>
            <a:pPr defTabSz="919590"/>
            <a:fld id="{07BA2605-79A3-4DF7-B14D-9F0C81FA42FF}" type="slidenum">
              <a:rPr lang="en-US" smtClean="0">
                <a:latin typeface="Times New Roman" pitchFamily="18" charset="0"/>
              </a:rPr>
              <a:pPr defTabSz="919590"/>
              <a:t>27</a:t>
            </a:fld>
            <a:endParaRPr lang="en-US" dirty="0">
              <a:latin typeface="Times New Roman" pitchFamily="18" charset="0"/>
            </a:endParaRPr>
          </a:p>
        </p:txBody>
      </p:sp>
    </p:spTree>
    <p:extLst>
      <p:ext uri="{BB962C8B-B14F-4D97-AF65-F5344CB8AC3E}">
        <p14:creationId xmlns:p14="http://schemas.microsoft.com/office/powerpoint/2010/main" val="2440208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10/4/2022</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28</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1266599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10/4/2022</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29</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3999982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Jules / Sharon – add pic of NJFAMS</a:t>
            </a:r>
            <a:r>
              <a:rPr lang="en-US" baseline="0" dirty="0">
                <a:solidFill>
                  <a:srgbClr val="FF0000"/>
                </a:solidFill>
              </a:rPr>
              <a:t> login slide from NJGRANTS</a:t>
            </a:r>
            <a:endParaRPr lang="en-US" dirty="0">
              <a:solidFill>
                <a:srgbClr val="FF0000"/>
              </a:solidFill>
            </a:endParaRPr>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30</a:t>
            </a:fld>
            <a:endParaRPr lang="en-US"/>
          </a:p>
        </p:txBody>
      </p:sp>
    </p:spTree>
    <p:extLst>
      <p:ext uri="{BB962C8B-B14F-4D97-AF65-F5344CB8AC3E}">
        <p14:creationId xmlns:p14="http://schemas.microsoft.com/office/powerpoint/2010/main" val="285932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defTabSz="908548">
              <a:defRPr/>
            </a:pPr>
            <a:r>
              <a:rPr lang="en-US" dirty="0"/>
              <a:t>Gatekeepers</a:t>
            </a:r>
            <a:r>
              <a:rPr lang="en-US" baseline="0" dirty="0"/>
              <a:t> of the financial aid funds.</a:t>
            </a:r>
            <a:endParaRPr lang="en-US" dirty="0"/>
          </a:p>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10/4/2022</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3</a:t>
            </a:fld>
            <a:endParaRPr lang="en-US" dirty="0">
              <a:latin typeface="Times New Roman" pitchFamily="18" charset="0"/>
            </a:endParaRPr>
          </a:p>
        </p:txBody>
      </p:sp>
    </p:spTree>
    <p:extLst>
      <p:ext uri="{BB962C8B-B14F-4D97-AF65-F5344CB8AC3E}">
        <p14:creationId xmlns:p14="http://schemas.microsoft.com/office/powerpoint/2010/main" val="84373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Jules / Sharon – add pic of NJFAMS</a:t>
            </a:r>
            <a:r>
              <a:rPr lang="en-US" baseline="0" dirty="0">
                <a:solidFill>
                  <a:srgbClr val="FF0000"/>
                </a:solidFill>
              </a:rPr>
              <a:t> login slide from NJGRANTS</a:t>
            </a:r>
            <a:endParaRPr lang="en-US" dirty="0">
              <a:solidFill>
                <a:srgbClr val="FF0000"/>
              </a:solidFill>
            </a:endParaRPr>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31</a:t>
            </a:fld>
            <a:endParaRPr lang="en-US"/>
          </a:p>
        </p:txBody>
      </p:sp>
    </p:spTree>
    <p:extLst>
      <p:ext uri="{BB962C8B-B14F-4D97-AF65-F5344CB8AC3E}">
        <p14:creationId xmlns:p14="http://schemas.microsoft.com/office/powerpoint/2010/main" val="3155223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Jules / Sharon – add pic of NJFAMS</a:t>
            </a:r>
            <a:r>
              <a:rPr lang="en-US" baseline="0" dirty="0">
                <a:solidFill>
                  <a:srgbClr val="FF0000"/>
                </a:solidFill>
              </a:rPr>
              <a:t> login slide from NJGRANTS</a:t>
            </a:r>
            <a:endParaRPr lang="en-US" dirty="0">
              <a:solidFill>
                <a:srgbClr val="FF0000"/>
              </a:solidFill>
            </a:endParaRPr>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32</a:t>
            </a:fld>
            <a:endParaRPr lang="en-US"/>
          </a:p>
        </p:txBody>
      </p:sp>
    </p:spTree>
    <p:extLst>
      <p:ext uri="{BB962C8B-B14F-4D97-AF65-F5344CB8AC3E}">
        <p14:creationId xmlns:p14="http://schemas.microsoft.com/office/powerpoint/2010/main" val="3355496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10/4/2022</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33</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320122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p>
        </p:txBody>
      </p:sp>
      <p:sp>
        <p:nvSpPr>
          <p:cNvPr id="60420" name="Date Placeholder 3"/>
          <p:cNvSpPr>
            <a:spLocks noGrp="1"/>
          </p:cNvSpPr>
          <p:nvPr>
            <p:ph type="dt" sz="quarter" idx="1"/>
          </p:nvPr>
        </p:nvSpPr>
        <p:spPr>
          <a:noFill/>
        </p:spPr>
        <p:txBody>
          <a:bodyPr/>
          <a:lstStyle/>
          <a:p>
            <a:pPr defTabSz="919590"/>
            <a:fld id="{0E1EC4F2-CBF0-48C1-90B1-F3D5AF6D08B3}" type="datetime1">
              <a:rPr lang="en-US" smtClean="0">
                <a:latin typeface="Times New Roman" pitchFamily="18" charset="0"/>
              </a:rPr>
              <a:pPr defTabSz="919590"/>
              <a:t>10/4/2022</a:t>
            </a:fld>
            <a:endParaRPr lang="en-US" dirty="0">
              <a:latin typeface="Times New Roman" pitchFamily="18" charset="0"/>
            </a:endParaRPr>
          </a:p>
        </p:txBody>
      </p:sp>
      <p:sp>
        <p:nvSpPr>
          <p:cNvPr id="60421" name="Slide Number Placeholder 4"/>
          <p:cNvSpPr>
            <a:spLocks noGrp="1"/>
          </p:cNvSpPr>
          <p:nvPr>
            <p:ph type="sldNum" sz="quarter" idx="5"/>
          </p:nvPr>
        </p:nvSpPr>
        <p:spPr>
          <a:noFill/>
        </p:spPr>
        <p:txBody>
          <a:bodyPr/>
          <a:lstStyle/>
          <a:p>
            <a:pPr defTabSz="919590"/>
            <a:fld id="{2B1A1790-814E-457F-91EF-03DABB1A1C4D}" type="slidenum">
              <a:rPr lang="en-US" smtClean="0">
                <a:latin typeface="Times New Roman" pitchFamily="18" charset="0"/>
              </a:rPr>
              <a:pPr defTabSz="919590"/>
              <a:t>35</a:t>
            </a:fld>
            <a:endParaRPr lang="en-US" dirty="0">
              <a:latin typeface="Times New Roman" pitchFamily="18" charset="0"/>
            </a:endParaRPr>
          </a:p>
        </p:txBody>
      </p:sp>
    </p:spTree>
    <p:extLst>
      <p:ext uri="{BB962C8B-B14F-4D97-AF65-F5344CB8AC3E}">
        <p14:creationId xmlns:p14="http://schemas.microsoft.com/office/powerpoint/2010/main" val="3557505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examples</a:t>
            </a:r>
            <a:r>
              <a:rPr lang="en-US" baseline="0" dirty="0"/>
              <a:t> </a:t>
            </a:r>
            <a:r>
              <a:rPr lang="en-US" dirty="0"/>
              <a:t>include</a:t>
            </a:r>
            <a:r>
              <a:rPr lang="en-US" baseline="0" dirty="0"/>
              <a:t> </a:t>
            </a:r>
            <a:r>
              <a:rPr lang="en-US" dirty="0"/>
              <a:t>approximate tuition, fees (left</a:t>
            </a:r>
            <a:r>
              <a:rPr lang="en-US" baseline="0" dirty="0"/>
              <a:t> out new student fee), room and board for academic year.</a:t>
            </a:r>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37</a:t>
            </a:fld>
            <a:endParaRPr lang="en-US"/>
          </a:p>
        </p:txBody>
      </p:sp>
    </p:spTree>
    <p:extLst>
      <p:ext uri="{BB962C8B-B14F-4D97-AF65-F5344CB8AC3E}">
        <p14:creationId xmlns:p14="http://schemas.microsoft.com/office/powerpoint/2010/main" val="887099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CSS Profile is essential for some colleges institutional</a:t>
            </a:r>
            <a:r>
              <a:rPr lang="en-US" baseline="0" dirty="0"/>
              <a:t> aid.</a:t>
            </a:r>
            <a:endParaRPr lang="en-US" dirty="0"/>
          </a:p>
        </p:txBody>
      </p:sp>
      <p:sp>
        <p:nvSpPr>
          <p:cNvPr id="62468" name="Date Placeholder 3"/>
          <p:cNvSpPr>
            <a:spLocks noGrp="1"/>
          </p:cNvSpPr>
          <p:nvPr>
            <p:ph type="dt" sz="quarter" idx="1"/>
          </p:nvPr>
        </p:nvSpPr>
        <p:spPr>
          <a:noFill/>
        </p:spPr>
        <p:txBody>
          <a:bodyPr/>
          <a:lstStyle/>
          <a:p>
            <a:pPr defTabSz="919590"/>
            <a:fld id="{4F9AB071-2D69-42DB-95B3-A0A65FAFE306}" type="datetime1">
              <a:rPr lang="en-US" smtClean="0">
                <a:latin typeface="Times New Roman" pitchFamily="18" charset="0"/>
              </a:rPr>
              <a:pPr defTabSz="919590"/>
              <a:t>10/4/2022</a:t>
            </a:fld>
            <a:endParaRPr lang="en-US" dirty="0">
              <a:latin typeface="Times New Roman" pitchFamily="18" charset="0"/>
            </a:endParaRPr>
          </a:p>
        </p:txBody>
      </p:sp>
      <p:sp>
        <p:nvSpPr>
          <p:cNvPr id="62469" name="Slide Number Placeholder 4"/>
          <p:cNvSpPr>
            <a:spLocks noGrp="1"/>
          </p:cNvSpPr>
          <p:nvPr>
            <p:ph type="sldNum" sz="quarter" idx="5"/>
          </p:nvPr>
        </p:nvSpPr>
        <p:spPr>
          <a:noFill/>
        </p:spPr>
        <p:txBody>
          <a:bodyPr/>
          <a:lstStyle/>
          <a:p>
            <a:pPr defTabSz="919590"/>
            <a:fld id="{0F73CEB3-8543-4C5D-9CD5-110CE37AB1B1}" type="slidenum">
              <a:rPr lang="en-US" smtClean="0">
                <a:latin typeface="Times New Roman" pitchFamily="18" charset="0"/>
              </a:rPr>
              <a:pPr defTabSz="919590"/>
              <a:t>38</a:t>
            </a:fld>
            <a:endParaRPr lang="en-US" dirty="0">
              <a:latin typeface="Times New Roman" pitchFamily="18" charset="0"/>
            </a:endParaRPr>
          </a:p>
        </p:txBody>
      </p:sp>
    </p:spTree>
    <p:extLst>
      <p:ext uri="{BB962C8B-B14F-4D97-AF65-F5344CB8AC3E}">
        <p14:creationId xmlns:p14="http://schemas.microsoft.com/office/powerpoint/2010/main" val="2309529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Deadlines for completing state grant records (tasks, verification, corrections </a:t>
            </a:r>
            <a:r>
              <a:rPr lang="en-US" dirty="0" err="1"/>
              <a:t>etc</a:t>
            </a:r>
            <a:r>
              <a:rPr lang="en-US" dirty="0"/>
              <a:t>…) are on our website as well as deadlines for college code</a:t>
            </a:r>
            <a:r>
              <a:rPr lang="en-US" baseline="0" dirty="0"/>
              <a:t> changes, updates, additions and deadlines</a:t>
            </a:r>
            <a:endParaRPr lang="en-US" dirty="0"/>
          </a:p>
        </p:txBody>
      </p:sp>
      <p:sp>
        <p:nvSpPr>
          <p:cNvPr id="64516" name="Date Placeholder 3"/>
          <p:cNvSpPr>
            <a:spLocks noGrp="1"/>
          </p:cNvSpPr>
          <p:nvPr>
            <p:ph type="dt" sz="quarter" idx="1"/>
          </p:nvPr>
        </p:nvSpPr>
        <p:spPr>
          <a:noFill/>
        </p:spPr>
        <p:txBody>
          <a:bodyPr/>
          <a:lstStyle/>
          <a:p>
            <a:pPr defTabSz="919590"/>
            <a:fld id="{561B9135-0947-44A9-BA02-91E903BD243F}" type="datetime1">
              <a:rPr lang="en-US" smtClean="0">
                <a:latin typeface="Times New Roman" pitchFamily="18" charset="0"/>
              </a:rPr>
              <a:pPr defTabSz="919590"/>
              <a:t>10/4/2022</a:t>
            </a:fld>
            <a:endParaRPr lang="en-US" dirty="0">
              <a:latin typeface="Times New Roman" pitchFamily="18" charset="0"/>
            </a:endParaRPr>
          </a:p>
        </p:txBody>
      </p:sp>
      <p:sp>
        <p:nvSpPr>
          <p:cNvPr id="64517" name="Slide Number Placeholder 4"/>
          <p:cNvSpPr>
            <a:spLocks noGrp="1"/>
          </p:cNvSpPr>
          <p:nvPr>
            <p:ph type="sldNum" sz="quarter" idx="5"/>
          </p:nvPr>
        </p:nvSpPr>
        <p:spPr>
          <a:noFill/>
        </p:spPr>
        <p:txBody>
          <a:bodyPr/>
          <a:lstStyle/>
          <a:p>
            <a:pPr defTabSz="919590"/>
            <a:fld id="{E982CA91-9A8F-40D7-AA18-0D7F249E9C89}" type="slidenum">
              <a:rPr lang="en-US" smtClean="0">
                <a:latin typeface="Times New Roman" pitchFamily="18" charset="0"/>
              </a:rPr>
              <a:pPr defTabSz="919590"/>
              <a:t>39</a:t>
            </a:fld>
            <a:endParaRPr lang="en-US" dirty="0">
              <a:latin typeface="Times New Roman" pitchFamily="18" charset="0"/>
            </a:endParaRPr>
          </a:p>
        </p:txBody>
      </p:sp>
    </p:spTree>
    <p:extLst>
      <p:ext uri="{BB962C8B-B14F-4D97-AF65-F5344CB8AC3E}">
        <p14:creationId xmlns:p14="http://schemas.microsoft.com/office/powerpoint/2010/main" val="2688351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a:spLocks noGrp="1"/>
          </p:cNvSpPr>
          <p:nvPr>
            <p:ph type="dt" sz="quarter" idx="1"/>
          </p:nvPr>
        </p:nvSpPr>
        <p:spPr>
          <a:noFill/>
        </p:spPr>
        <p:txBody>
          <a:bodyPr/>
          <a:lstStyle/>
          <a:p>
            <a:pPr defTabSz="919590"/>
            <a:fld id="{565A1D15-4B1F-46E6-878F-FA70E9007574}" type="datetime1">
              <a:rPr lang="en-US" smtClean="0">
                <a:latin typeface="Times New Roman" pitchFamily="18" charset="0"/>
              </a:rPr>
              <a:pPr defTabSz="919590"/>
              <a:t>10/4/2022</a:t>
            </a:fld>
            <a:endParaRPr lang="en-US" dirty="0">
              <a:latin typeface="Times New Roman" pitchFamily="18" charset="0"/>
            </a:endParaRPr>
          </a:p>
        </p:txBody>
      </p:sp>
      <p:sp>
        <p:nvSpPr>
          <p:cNvPr id="65541" name="Slide Number Placeholder 4"/>
          <p:cNvSpPr>
            <a:spLocks noGrp="1"/>
          </p:cNvSpPr>
          <p:nvPr>
            <p:ph type="sldNum" sz="quarter" idx="5"/>
          </p:nvPr>
        </p:nvSpPr>
        <p:spPr>
          <a:noFill/>
        </p:spPr>
        <p:txBody>
          <a:bodyPr/>
          <a:lstStyle/>
          <a:p>
            <a:pPr defTabSz="919590"/>
            <a:fld id="{38BDB60F-366E-4BE7-9865-D7D07AF07EDB}" type="slidenum">
              <a:rPr lang="en-US" smtClean="0">
                <a:latin typeface="Times New Roman" pitchFamily="18" charset="0"/>
              </a:rPr>
              <a:pPr defTabSz="919590"/>
              <a:t>41</a:t>
            </a:fld>
            <a:endParaRPr lang="en-US" dirty="0">
              <a:latin typeface="Times New Roman" pitchFamily="18" charset="0"/>
            </a:endParaRPr>
          </a:p>
        </p:txBody>
      </p:sp>
    </p:spTree>
    <p:extLst>
      <p:ext uri="{BB962C8B-B14F-4D97-AF65-F5344CB8AC3E}">
        <p14:creationId xmlns:p14="http://schemas.microsoft.com/office/powerpoint/2010/main" val="701383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u="sng" dirty="0"/>
              <a:t>Resource</a:t>
            </a:r>
          </a:p>
          <a:p>
            <a:pPr>
              <a:defRPr/>
            </a:pPr>
            <a:endParaRPr lang="en-US" dirty="0"/>
          </a:p>
          <a:p>
            <a:pPr>
              <a:defRPr/>
            </a:pPr>
            <a:r>
              <a:rPr lang="en-US" dirty="0"/>
              <a:t>www.njbest.com</a:t>
            </a:r>
          </a:p>
          <a:p>
            <a:pPr>
              <a:defRPr/>
            </a:pPr>
            <a:endParaRPr lang="en-US" dirty="0"/>
          </a:p>
          <a:p>
            <a:pPr>
              <a:defRPr/>
            </a:pPr>
            <a:r>
              <a:rPr lang="en-US" u="sng" dirty="0"/>
              <a:t>Speaker Notes</a:t>
            </a:r>
          </a:p>
          <a:p>
            <a:pPr>
              <a:defRPr/>
            </a:pPr>
            <a:endParaRPr lang="en-US" dirty="0"/>
          </a:p>
          <a:p>
            <a:pPr>
              <a:buFont typeface="Arial" pitchFamily="34" charset="0"/>
              <a:buChar char="•"/>
              <a:defRPr/>
            </a:pPr>
            <a:r>
              <a:rPr lang="en-US" dirty="0"/>
              <a:t> A 529 is a tax advantaged investment plan created for American families to encourage saving for the future higher education expenses of a designated beneficiary </a:t>
            </a:r>
          </a:p>
          <a:p>
            <a:pPr>
              <a:buFont typeface="Arial" pitchFamily="34" charset="0"/>
              <a:buChar char="•"/>
              <a:defRPr/>
            </a:pPr>
            <a:r>
              <a:rPr lang="en-US" dirty="0"/>
              <a:t> Scholarship is awarded within the first year</a:t>
            </a:r>
          </a:p>
          <a:p>
            <a:pPr>
              <a:buFont typeface="Arial" pitchFamily="34" charset="0"/>
              <a:buChar char="•"/>
              <a:defRPr/>
            </a:pPr>
            <a:r>
              <a:rPr lang="en-US" dirty="0"/>
              <a:t> Investments grow federal income tax free and withdrawals for qualified higher education expenses are free from federal income taxes</a:t>
            </a:r>
          </a:p>
          <a:p>
            <a:pPr>
              <a:buFont typeface="Arial" pitchFamily="34" charset="0"/>
              <a:buChar char="•"/>
              <a:defRPr/>
            </a:pPr>
            <a:r>
              <a:rPr lang="en-US" dirty="0"/>
              <a:t> Qualified withdrawals made by New Jersey residents are not subject to New Jersey State Income tax</a:t>
            </a:r>
          </a:p>
          <a:p>
            <a:pPr>
              <a:buFont typeface="Arial" pitchFamily="34" charset="0"/>
              <a:buChar char="•"/>
              <a:defRPr/>
            </a:pPr>
            <a:r>
              <a:rPr lang="en-US" dirty="0"/>
              <a:t> A 529 can affect the student’s federal financial aid award, however, a maximum of 5.64%  of parental assets can have an impact on determining financial aid eligibility where as it is 20% (up to) for students</a:t>
            </a:r>
          </a:p>
          <a:p>
            <a:pPr>
              <a:buFont typeface="Arial" pitchFamily="34" charset="0"/>
              <a:buChar char="•"/>
              <a:defRPr/>
            </a:pPr>
            <a:r>
              <a:rPr lang="en-US" dirty="0"/>
              <a:t> If a dependent student is the account owner (after July 1, 2009), the available balance is treated as a parental asset</a:t>
            </a:r>
          </a:p>
          <a:p>
            <a:pPr>
              <a:buFont typeface="Arial" pitchFamily="34" charset="0"/>
              <a:buChar char="•"/>
              <a:defRPr/>
            </a:pPr>
            <a:r>
              <a:rPr lang="en-US" dirty="0"/>
              <a:t> Anything above $25,000 is considered in determining eligibility for State scholarship or grant</a:t>
            </a:r>
          </a:p>
          <a:p>
            <a:pPr>
              <a:defRPr/>
            </a:pPr>
            <a:endParaRPr lang="en-US" dirty="0"/>
          </a:p>
        </p:txBody>
      </p:sp>
      <p:sp>
        <p:nvSpPr>
          <p:cNvPr id="50180" name="Date Placeholder 3"/>
          <p:cNvSpPr>
            <a:spLocks noGrp="1"/>
          </p:cNvSpPr>
          <p:nvPr>
            <p:ph type="dt" sz="quarter" idx="1"/>
          </p:nvPr>
        </p:nvSpPr>
        <p:spPr>
          <a:noFill/>
        </p:spPr>
        <p:txBody>
          <a:bodyPr/>
          <a:lstStyle/>
          <a:p>
            <a:pPr defTabSz="919590"/>
            <a:fld id="{B8AF4A03-32E4-4CC1-A4B3-F7E5CFE43911}" type="datetime1">
              <a:rPr lang="en-US" smtClean="0">
                <a:latin typeface="Times New Roman" pitchFamily="18" charset="0"/>
              </a:rPr>
              <a:pPr defTabSz="919590"/>
              <a:t>10/4/2022</a:t>
            </a:fld>
            <a:endParaRPr lang="en-US" dirty="0">
              <a:latin typeface="Times New Roman" pitchFamily="18" charset="0"/>
            </a:endParaRPr>
          </a:p>
        </p:txBody>
      </p:sp>
      <p:sp>
        <p:nvSpPr>
          <p:cNvPr id="50181" name="Slide Number Placeholder 4"/>
          <p:cNvSpPr>
            <a:spLocks noGrp="1"/>
          </p:cNvSpPr>
          <p:nvPr>
            <p:ph type="sldNum" sz="quarter" idx="5"/>
          </p:nvPr>
        </p:nvSpPr>
        <p:spPr>
          <a:noFill/>
        </p:spPr>
        <p:txBody>
          <a:bodyPr/>
          <a:lstStyle/>
          <a:p>
            <a:pPr defTabSz="919590"/>
            <a:fld id="{5D9D719E-52EB-4321-8E0A-AD303BDEB2A3}" type="slidenum">
              <a:rPr lang="en-US" smtClean="0">
                <a:latin typeface="Times New Roman" pitchFamily="18" charset="0"/>
              </a:rPr>
              <a:pPr defTabSz="919590"/>
              <a:t>42</a:t>
            </a:fld>
            <a:endParaRPr lang="en-US" dirty="0">
              <a:latin typeface="Times New Roman" pitchFamily="18" charset="0"/>
            </a:endParaRPr>
          </a:p>
        </p:txBody>
      </p:sp>
    </p:spTree>
    <p:extLst>
      <p:ext uri="{BB962C8B-B14F-4D97-AF65-F5344CB8AC3E}">
        <p14:creationId xmlns:p14="http://schemas.microsoft.com/office/powerpoint/2010/main" val="3049048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Date Placeholder 3"/>
          <p:cNvSpPr>
            <a:spLocks noGrp="1"/>
          </p:cNvSpPr>
          <p:nvPr>
            <p:ph type="dt" sz="quarter" idx="1"/>
          </p:nvPr>
        </p:nvSpPr>
        <p:spPr>
          <a:noFill/>
        </p:spPr>
        <p:txBody>
          <a:bodyPr/>
          <a:lstStyle/>
          <a:p>
            <a:pPr defTabSz="919590"/>
            <a:fld id="{CCCAB732-F714-4D15-A5EE-D6A83095CDE3}" type="datetime1">
              <a:rPr lang="en-US" smtClean="0">
                <a:latin typeface="Times New Roman" pitchFamily="18" charset="0"/>
              </a:rPr>
              <a:pPr defTabSz="919590"/>
              <a:t>10/4/2022</a:t>
            </a:fld>
            <a:endParaRPr lang="en-US" dirty="0">
              <a:latin typeface="Times New Roman" pitchFamily="18" charset="0"/>
            </a:endParaRPr>
          </a:p>
        </p:txBody>
      </p:sp>
      <p:sp>
        <p:nvSpPr>
          <p:cNvPr id="66565" name="Slide Number Placeholder 4"/>
          <p:cNvSpPr>
            <a:spLocks noGrp="1"/>
          </p:cNvSpPr>
          <p:nvPr>
            <p:ph type="sldNum" sz="quarter" idx="5"/>
          </p:nvPr>
        </p:nvSpPr>
        <p:spPr>
          <a:noFill/>
        </p:spPr>
        <p:txBody>
          <a:bodyPr/>
          <a:lstStyle/>
          <a:p>
            <a:pPr defTabSz="919590"/>
            <a:fld id="{43A8380A-AF68-4115-A340-599A640C9AD1}" type="slidenum">
              <a:rPr lang="en-US" smtClean="0">
                <a:latin typeface="Times New Roman" pitchFamily="18" charset="0"/>
              </a:rPr>
              <a:pPr defTabSz="919590"/>
              <a:t>43</a:t>
            </a:fld>
            <a:endParaRPr lang="en-US" dirty="0">
              <a:latin typeface="Times New Roman" pitchFamily="18" charset="0"/>
            </a:endParaRPr>
          </a:p>
        </p:txBody>
      </p:sp>
    </p:spTree>
    <p:extLst>
      <p:ext uri="{BB962C8B-B14F-4D97-AF65-F5344CB8AC3E}">
        <p14:creationId xmlns:p14="http://schemas.microsoft.com/office/powerpoint/2010/main" val="345063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p:spPr>
        <p:txBody>
          <a:bodyPr/>
          <a:lstStyle/>
          <a:p>
            <a:pPr defTabSz="919590"/>
            <a:fld id="{B7CA1E8A-F3E5-4B55-A7B6-20EAFDB159F1}" type="datetime1">
              <a:rPr lang="en-US" smtClean="0">
                <a:latin typeface="Times New Roman" pitchFamily="18" charset="0"/>
              </a:rPr>
              <a:pPr defTabSz="919590"/>
              <a:t>10/4/2022</a:t>
            </a:fld>
            <a:endParaRPr lang="en-US" dirty="0">
              <a:latin typeface="Times New Roman" pitchFamily="18" charset="0"/>
            </a:endParaRPr>
          </a:p>
        </p:txBody>
      </p:sp>
      <p:sp>
        <p:nvSpPr>
          <p:cNvPr id="40963" name="Rectangle 13"/>
          <p:cNvSpPr>
            <a:spLocks noGrp="1" noChangeArrowheads="1"/>
          </p:cNvSpPr>
          <p:nvPr>
            <p:ph type="sldNum" sz="quarter" idx="5"/>
          </p:nvPr>
        </p:nvSpPr>
        <p:spPr>
          <a:noFill/>
        </p:spPr>
        <p:txBody>
          <a:bodyPr/>
          <a:lstStyle/>
          <a:p>
            <a:pPr defTabSz="919590"/>
            <a:fld id="{A3775888-428F-48E7-9BA3-F8834A92BDD2}" type="slidenum">
              <a:rPr lang="en-US" smtClean="0">
                <a:latin typeface="Times New Roman" pitchFamily="18" charset="0"/>
              </a:rPr>
              <a:pPr defTabSz="919590"/>
              <a:t>4</a:t>
            </a:fld>
            <a:endParaRPr lang="en-US" dirty="0">
              <a:latin typeface="Times New Roman" pitchFamily="18" charset="0"/>
            </a:endParaRPr>
          </a:p>
        </p:txBody>
      </p:sp>
      <p:sp>
        <p:nvSpPr>
          <p:cNvPr id="40964" name="Rectangle 2"/>
          <p:cNvSpPr>
            <a:spLocks noGrp="1" noRot="1" noChangeAspect="1" noChangeArrowheads="1" noTextEdit="1"/>
          </p:cNvSpPr>
          <p:nvPr>
            <p:ph type="sldImg"/>
          </p:nvPr>
        </p:nvSpPr>
        <p:spPr>
          <a:xfrm>
            <a:off x="1125538" y="704850"/>
            <a:ext cx="4630737" cy="3473450"/>
          </a:xfrm>
          <a:ln w="12700" cap="flat">
            <a:solidFill>
              <a:schemeClr val="tx1"/>
            </a:solidFill>
          </a:ln>
        </p:spPr>
      </p:sp>
      <p:sp>
        <p:nvSpPr>
          <p:cNvPr id="40965" name="Rectangle 3"/>
          <p:cNvSpPr>
            <a:spLocks noGrp="1" noChangeArrowheads="1"/>
          </p:cNvSpPr>
          <p:nvPr>
            <p:ph type="body" idx="1"/>
          </p:nvPr>
        </p:nvSpPr>
        <p:spPr>
          <a:xfrm>
            <a:off x="917465" y="4414407"/>
            <a:ext cx="5043711" cy="4181406"/>
          </a:xfrm>
          <a:noFill/>
          <a:ln/>
        </p:spPr>
        <p:txBody>
          <a:bodyPr lIns="93169" tIns="46585" rIns="93169" bIns="46585"/>
          <a:lstStyle/>
          <a:p>
            <a:endParaRPr lang="en-US"/>
          </a:p>
        </p:txBody>
      </p:sp>
    </p:spTree>
    <p:extLst>
      <p:ext uri="{BB962C8B-B14F-4D97-AF65-F5344CB8AC3E}">
        <p14:creationId xmlns:p14="http://schemas.microsoft.com/office/powerpoint/2010/main" val="3796050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Date Placeholder 3"/>
          <p:cNvSpPr>
            <a:spLocks noGrp="1"/>
          </p:cNvSpPr>
          <p:nvPr>
            <p:ph type="dt" sz="quarter" idx="1"/>
          </p:nvPr>
        </p:nvSpPr>
        <p:spPr>
          <a:noFill/>
        </p:spPr>
        <p:txBody>
          <a:bodyPr/>
          <a:lstStyle/>
          <a:p>
            <a:pPr defTabSz="919590"/>
            <a:fld id="{1B5B63BE-2B71-42F1-8702-3046F8DA910E}" type="datetime1">
              <a:rPr lang="en-US" smtClean="0">
                <a:latin typeface="Times New Roman" pitchFamily="18" charset="0"/>
              </a:rPr>
              <a:pPr defTabSz="919590"/>
              <a:t>10/4/2022</a:t>
            </a:fld>
            <a:endParaRPr lang="en-US" dirty="0">
              <a:latin typeface="Times New Roman" pitchFamily="18" charset="0"/>
            </a:endParaRPr>
          </a:p>
        </p:txBody>
      </p:sp>
      <p:sp>
        <p:nvSpPr>
          <p:cNvPr id="68613" name="Slide Number Placeholder 4"/>
          <p:cNvSpPr>
            <a:spLocks noGrp="1"/>
          </p:cNvSpPr>
          <p:nvPr>
            <p:ph type="sldNum" sz="quarter" idx="5"/>
          </p:nvPr>
        </p:nvSpPr>
        <p:spPr>
          <a:noFill/>
        </p:spPr>
        <p:txBody>
          <a:bodyPr/>
          <a:lstStyle/>
          <a:p>
            <a:pPr defTabSz="919590"/>
            <a:fld id="{F2C9BA8F-3FCF-4CC2-B230-23F2CB55126C}" type="slidenum">
              <a:rPr lang="en-US" smtClean="0">
                <a:latin typeface="Times New Roman" pitchFamily="18" charset="0"/>
              </a:rPr>
              <a:pPr defTabSz="919590"/>
              <a:t>45</a:t>
            </a:fld>
            <a:endParaRPr lang="en-US" dirty="0">
              <a:latin typeface="Times New Roman" pitchFamily="18" charset="0"/>
            </a:endParaRPr>
          </a:p>
        </p:txBody>
      </p:sp>
    </p:spTree>
    <p:extLst>
      <p:ext uri="{BB962C8B-B14F-4D97-AF65-F5344CB8AC3E}">
        <p14:creationId xmlns:p14="http://schemas.microsoft.com/office/powerpoint/2010/main" val="309607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HESAA also has on the website</a:t>
            </a:r>
            <a:r>
              <a:rPr lang="en-US" baseline="0" dirty="0"/>
              <a:t> </a:t>
            </a:r>
            <a:r>
              <a:rPr lang="en-US" dirty="0"/>
              <a:t>the NJEI calculator that calculates TAG for estimate purposes only. </a:t>
            </a:r>
          </a:p>
          <a:p>
            <a:endParaRPr lang="en-US" dirty="0"/>
          </a:p>
          <a:p>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10/4/2022</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5</a:t>
            </a:fld>
            <a:endParaRPr lang="en-US"/>
          </a:p>
        </p:txBody>
      </p:sp>
    </p:spTree>
    <p:extLst>
      <p:ext uri="{BB962C8B-B14F-4D97-AF65-F5344CB8AC3E}">
        <p14:creationId xmlns:p14="http://schemas.microsoft.com/office/powerpoint/2010/main" val="180149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100" dirty="0">
                <a:latin typeface="Constantia" pitchFamily="18" charset="0"/>
              </a:rPr>
              <a:t>Speaker Notes</a:t>
            </a:r>
          </a:p>
          <a:p>
            <a:pPr>
              <a:defRPr/>
            </a:pPr>
            <a:r>
              <a:rPr lang="en-US" sz="1100" dirty="0">
                <a:latin typeface="Constantia" pitchFamily="18" charset="0"/>
              </a:rPr>
              <a:t>PELL- SEOG</a:t>
            </a:r>
          </a:p>
          <a:p>
            <a:pPr>
              <a:buFont typeface="Arial" pitchFamily="34" charset="0"/>
              <a:buChar char="•"/>
              <a:defRPr/>
            </a:pPr>
            <a:r>
              <a:rPr lang="en-US" sz="1100" dirty="0">
                <a:latin typeface="Constantia" pitchFamily="18" charset="0"/>
              </a:rPr>
              <a:t> Named after senator Pell of Rhode Island, Pell is covered under the Higher Education Act of 1965 </a:t>
            </a:r>
          </a:p>
          <a:p>
            <a:pPr>
              <a:buFont typeface="Arial" pitchFamily="34" charset="0"/>
              <a:buChar char="•"/>
              <a:defRPr/>
            </a:pPr>
            <a:r>
              <a:rPr lang="en-US" sz="1100" dirty="0">
                <a:latin typeface="Constantia" pitchFamily="18" charset="0"/>
              </a:rPr>
              <a:t>Pell is need based and all those with an EFC low enough are eligible so long as he or she has not received a first bachelor’s degree yet or are enrolled in a post baccalaureate program that leads to a teacher’s certification or licensure</a:t>
            </a:r>
          </a:p>
          <a:p>
            <a:pPr>
              <a:buFont typeface="Arial" pitchFamily="34" charset="0"/>
              <a:buChar char="•"/>
              <a:defRPr/>
            </a:pPr>
            <a:r>
              <a:rPr lang="en-US" sz="1100" dirty="0">
                <a:latin typeface="Constantia" pitchFamily="18" charset="0"/>
              </a:rPr>
              <a:t> Currently, the maximum amount is $5,920 and for 17</a:t>
            </a:r>
            <a:r>
              <a:rPr lang="en-US" sz="1100" baseline="0" dirty="0">
                <a:latin typeface="Constantia" pitchFamily="18" charset="0"/>
              </a:rPr>
              <a:t> - 18</a:t>
            </a:r>
            <a:r>
              <a:rPr lang="en-US" sz="1100" dirty="0">
                <a:latin typeface="Constantia" pitchFamily="18" charset="0"/>
              </a:rPr>
              <a:t>.  The</a:t>
            </a:r>
            <a:r>
              <a:rPr lang="en-US" sz="1100" baseline="0" dirty="0">
                <a:latin typeface="Constantia" pitchFamily="18" charset="0"/>
              </a:rPr>
              <a:t> amount of the award will depend on financial need, cost of attendance, and full time or part time status </a:t>
            </a:r>
            <a:endParaRPr lang="en-US" sz="1100" dirty="0">
              <a:latin typeface="Constantia" pitchFamily="18" charset="0"/>
            </a:endParaRPr>
          </a:p>
          <a:p>
            <a:pPr>
              <a:buFont typeface="Arial" pitchFamily="34" charset="0"/>
              <a:buChar char="•"/>
              <a:defRPr/>
            </a:pPr>
            <a:r>
              <a:rPr lang="en-US" sz="1100" dirty="0">
                <a:latin typeface="Constantia" pitchFamily="18" charset="0"/>
              </a:rPr>
              <a:t> The limit on Pell is 12 semesters in duration</a:t>
            </a:r>
            <a:r>
              <a:rPr lang="en-US" sz="1100" baseline="0" dirty="0">
                <a:latin typeface="Constantia" pitchFamily="18" charset="0"/>
              </a:rPr>
              <a:t> (roughly 6 years)</a:t>
            </a:r>
            <a:endParaRPr lang="en-US" sz="1100" dirty="0">
              <a:latin typeface="Constantia" pitchFamily="18" charset="0"/>
            </a:endParaRPr>
          </a:p>
          <a:p>
            <a:pPr>
              <a:buFont typeface="Arial" pitchFamily="34" charset="0"/>
              <a:buChar char="•"/>
              <a:defRPr/>
            </a:pPr>
            <a:r>
              <a:rPr lang="en-US" sz="1100" dirty="0">
                <a:latin typeface="Constantia" pitchFamily="18" charset="0"/>
              </a:rPr>
              <a:t> SEOG can range from $100 to $4000 – funding is provided by the US Department of Education to institutions to manage.  Goes to most needy first and are very limited. </a:t>
            </a:r>
          </a:p>
          <a:p>
            <a:pPr>
              <a:defRPr/>
            </a:pPr>
            <a:endParaRPr lang="en-US" dirty="0"/>
          </a:p>
          <a:p>
            <a:pPr fontAlgn="base"/>
            <a:r>
              <a:rPr lang="en-US" b="1" dirty="0"/>
              <a:t>The TEACH Grant </a:t>
            </a:r>
            <a:r>
              <a:rPr kumimoji="1" lang="en-US" sz="1200" b="0" i="0" kern="1200" dirty="0">
                <a:solidFill>
                  <a:schemeClr val="tx1"/>
                </a:solidFill>
                <a:latin typeface="Arial" charset="0"/>
                <a:ea typeface="+mn-ea"/>
                <a:cs typeface="+mn-cs"/>
              </a:rPr>
              <a:t>As a condition for receiving a TEACH Grant, you must sign a TEACH Grant Agreement to Serve in which you agree to (among other requirements) teach</a:t>
            </a:r>
          </a:p>
          <a:p>
            <a:pPr fontAlgn="base">
              <a:buFont typeface="Arial" pitchFamily="34" charset="0"/>
              <a:buChar char="•"/>
            </a:pPr>
            <a:r>
              <a:rPr kumimoji="1" lang="en-US" sz="1200" b="0" i="0" kern="1200" dirty="0">
                <a:solidFill>
                  <a:schemeClr val="tx1"/>
                </a:solidFill>
                <a:latin typeface="Arial" charset="0"/>
                <a:ea typeface="+mn-ea"/>
                <a:cs typeface="+mn-cs"/>
              </a:rPr>
              <a:t>in a high-need field </a:t>
            </a:r>
          </a:p>
          <a:p>
            <a:pPr fontAlgn="base">
              <a:buFont typeface="Arial" pitchFamily="34" charset="0"/>
              <a:buChar char="•"/>
            </a:pPr>
            <a:r>
              <a:rPr kumimoji="1" lang="en-US" sz="1200" b="0" i="0" kern="1200" dirty="0">
                <a:solidFill>
                  <a:schemeClr val="tx1"/>
                </a:solidFill>
                <a:latin typeface="Arial" charset="0"/>
                <a:ea typeface="+mn-ea"/>
                <a:cs typeface="+mn-cs"/>
              </a:rPr>
              <a:t>at an elementary school, secondary school, or </a:t>
            </a:r>
            <a:r>
              <a:rPr kumimoji="1" lang="en-US" sz="1200" b="1" i="1" kern="1200" dirty="0">
                <a:solidFill>
                  <a:schemeClr val="tx1"/>
                </a:solidFill>
                <a:latin typeface="Arial" charset="0"/>
                <a:ea typeface="+mn-ea"/>
                <a:cs typeface="+mn-cs"/>
              </a:rPr>
              <a:t>educational service agency</a:t>
            </a:r>
            <a:r>
              <a:rPr kumimoji="1" lang="en-US" sz="1200" b="0" i="0" kern="1200" dirty="0">
                <a:solidFill>
                  <a:schemeClr val="tx1"/>
                </a:solidFill>
                <a:latin typeface="Arial" charset="0"/>
                <a:ea typeface="+mn-ea"/>
                <a:cs typeface="+mn-cs"/>
              </a:rPr>
              <a:t> that serves students from low-income families </a:t>
            </a:r>
          </a:p>
          <a:p>
            <a:pPr fontAlgn="base">
              <a:buFont typeface="Arial" pitchFamily="34" charset="0"/>
              <a:buChar char="•"/>
            </a:pPr>
            <a:r>
              <a:rPr kumimoji="1" lang="en-US" sz="1200" b="0" i="0" kern="1200" dirty="0">
                <a:solidFill>
                  <a:schemeClr val="tx1"/>
                </a:solidFill>
                <a:latin typeface="Arial" charset="0"/>
                <a:ea typeface="+mn-ea"/>
                <a:cs typeface="+mn-cs"/>
              </a:rPr>
              <a:t>for at least four complete academic years within eight years after completing (or ceasing enrollment in) the course of study for which you received the grant.</a:t>
            </a:r>
          </a:p>
          <a:p>
            <a:pPr fontAlgn="base">
              <a:buFont typeface="Arial" pitchFamily="34" charset="0"/>
              <a:buChar char="•"/>
            </a:pPr>
            <a:endParaRPr kumimoji="1" lang="en-US" sz="1200" b="0" i="0" kern="1200" dirty="0">
              <a:solidFill>
                <a:schemeClr val="tx1"/>
              </a:solidFill>
              <a:latin typeface="Arial" charset="0"/>
              <a:ea typeface="+mn-ea"/>
              <a:cs typeface="+mn-cs"/>
            </a:endParaRPr>
          </a:p>
          <a:p>
            <a:pPr fontAlgn="base">
              <a:buFont typeface="Arial" pitchFamily="34" charset="0"/>
              <a:buChar char="•"/>
            </a:pPr>
            <a:endParaRPr kumimoji="1" lang="en-US" sz="1200" b="0" i="0" kern="1200" dirty="0">
              <a:solidFill>
                <a:schemeClr val="tx1"/>
              </a:solidFill>
              <a:latin typeface="Arial" charset="0"/>
              <a:ea typeface="+mn-ea"/>
              <a:cs typeface="+mn-cs"/>
            </a:endParaRPr>
          </a:p>
          <a:p>
            <a:pPr>
              <a:defRPr/>
            </a:pPr>
            <a:endParaRPr lang="en-US" dirty="0"/>
          </a:p>
          <a:p>
            <a:r>
              <a:rPr lang="en-US" b="1" dirty="0"/>
              <a:t>Iraq and Afghanistan Service Grants</a:t>
            </a:r>
          </a:p>
          <a:p>
            <a:pPr fontAlgn="base"/>
            <a:r>
              <a:rPr lang="en-US" dirty="0"/>
              <a:t>The Iraq and Afghanistan Service Grant is provided to certain students whose parent or guardian was a member of the U.S. armed forces and died as a result of military service performed in Iraq or Afghanistan after the events of 9/11. May not be eligible for a federal</a:t>
            </a:r>
            <a:r>
              <a:rPr lang="en-US" baseline="0" dirty="0"/>
              <a:t> PELL Grant but must meet remaining eligibility requirements.  </a:t>
            </a:r>
          </a:p>
          <a:p>
            <a:pPr fontAlgn="base"/>
            <a:endParaRPr lang="en-US" baseline="0" dirty="0"/>
          </a:p>
          <a:p>
            <a:pPr marL="171450" indent="-171450" fontAlgn="base">
              <a:buFont typeface="Arial" panose="020B0604020202020204" pitchFamily="34" charset="0"/>
              <a:buChar char="•"/>
            </a:pPr>
            <a:r>
              <a:rPr lang="en-US" baseline="0" dirty="0"/>
              <a:t>Max award for 17-18 after 10.1.17 is $5,529.28</a:t>
            </a:r>
          </a:p>
          <a:p>
            <a:pPr fontAlgn="base"/>
            <a:endParaRPr lang="en-US" baseline="0" dirty="0"/>
          </a:p>
          <a:p>
            <a:pPr fontAlgn="base"/>
            <a:r>
              <a:rPr lang="en-US" dirty="0"/>
              <a:t>https://studentaid.ed.gov/sa/about/announcements/sequestration#iraq-afghanistan</a:t>
            </a:r>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10/4/2022</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6</a:t>
            </a:fld>
            <a:endParaRPr lang="en-US" dirty="0">
              <a:latin typeface="Times New Roman" pitchFamily="18" charset="0"/>
            </a:endParaRPr>
          </a:p>
        </p:txBody>
      </p:sp>
    </p:spTree>
    <p:extLst>
      <p:ext uri="{BB962C8B-B14F-4D97-AF65-F5344CB8AC3E}">
        <p14:creationId xmlns:p14="http://schemas.microsoft.com/office/powerpoint/2010/main" val="92343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sz="1100" b="1" u="sng" dirty="0">
                <a:latin typeface="Constantia" pitchFamily="18" charset="0"/>
              </a:rPr>
              <a:t>EOF (</a:t>
            </a:r>
            <a:r>
              <a:rPr lang="en-US" sz="1100" dirty="0">
                <a:latin typeface="Constantia" pitchFamily="18" charset="0"/>
              </a:rPr>
              <a:t>excellent program for financially and economically disadvantaged students)</a:t>
            </a:r>
          </a:p>
          <a:p>
            <a:pPr>
              <a:defRPr/>
            </a:pPr>
            <a:r>
              <a:rPr lang="en-US" sz="1100" dirty="0">
                <a:latin typeface="Constantia" pitchFamily="18" charset="0"/>
              </a:rPr>
              <a:t>EOF supports a wide array of campus-based outreach and support services to help program participants succeed and graduate</a:t>
            </a:r>
          </a:p>
          <a:p>
            <a:pPr>
              <a:defRPr/>
            </a:pPr>
            <a:r>
              <a:rPr lang="en-US" sz="1100" b="1" dirty="0">
                <a:latin typeface="Constantia" pitchFamily="18" charset="0"/>
              </a:rPr>
              <a:t>Benefits</a:t>
            </a:r>
            <a:endParaRPr lang="en-US" sz="1100" dirty="0">
              <a:latin typeface="Constantia" pitchFamily="18" charset="0"/>
            </a:endParaRPr>
          </a:p>
          <a:p>
            <a:pPr>
              <a:buFont typeface="Arial" pitchFamily="34" charset="0"/>
              <a:buChar char="•"/>
              <a:defRPr/>
            </a:pPr>
            <a:r>
              <a:rPr lang="en-US" sz="1100" dirty="0">
                <a:latin typeface="Constantia" pitchFamily="18" charset="0"/>
              </a:rPr>
              <a:t>Students enrolled in an EOF program receive financial assistance through semester</a:t>
            </a:r>
            <a:r>
              <a:rPr lang="en-US" sz="1100" baseline="0" dirty="0">
                <a:latin typeface="Constantia" pitchFamily="18" charset="0"/>
              </a:rPr>
              <a:t> </a:t>
            </a:r>
            <a:r>
              <a:rPr lang="en-US" sz="1100" dirty="0">
                <a:latin typeface="Constantia" pitchFamily="18" charset="0"/>
              </a:rPr>
              <a:t>grants ranging from $299 to $1,024.  </a:t>
            </a:r>
            <a:r>
              <a:rPr lang="en-US" sz="1100" dirty="0"/>
              <a:t>Family must have a documented history of financial and economic disadvantage -  Some schools require that you are a first generation college student.</a:t>
            </a:r>
          </a:p>
          <a:p>
            <a:pPr>
              <a:defRPr/>
            </a:pPr>
            <a:endParaRPr lang="en-US" sz="1100" dirty="0">
              <a:latin typeface="Constantia" pitchFamily="18" charset="0"/>
            </a:endParaRPr>
          </a:p>
          <a:p>
            <a:pPr>
              <a:defRPr/>
            </a:pPr>
            <a:r>
              <a:rPr lang="en-US" sz="1100" dirty="0">
                <a:latin typeface="Constantia" pitchFamily="18" charset="0"/>
              </a:rPr>
              <a:t>The amount of the grant varies depending upon financial need, cost of attendance and available funding.</a:t>
            </a:r>
            <a:br>
              <a:rPr lang="en-US" sz="1100" dirty="0">
                <a:latin typeface="Constantia" pitchFamily="18" charset="0"/>
              </a:rPr>
            </a:br>
            <a:r>
              <a:rPr lang="en-US" sz="1100" dirty="0">
                <a:latin typeface="Constantia" pitchFamily="18" charset="0"/>
              </a:rPr>
              <a:t>Awards are renewable annually based on continued eligibility.</a:t>
            </a:r>
          </a:p>
          <a:p>
            <a:pPr>
              <a:defRPr/>
            </a:pPr>
            <a:endParaRPr lang="en-US" sz="1100" dirty="0">
              <a:latin typeface="Constantia" pitchFamily="18" charset="0"/>
            </a:endParaRPr>
          </a:p>
          <a:p>
            <a:r>
              <a:rPr lang="en-US" b="1" dirty="0"/>
              <a:t>Tuition Equity</a:t>
            </a:r>
            <a:r>
              <a:rPr lang="en-US" b="1" baseline="0" dirty="0"/>
              <a:t> Law: </a:t>
            </a:r>
            <a:r>
              <a:rPr lang="en-US" b="1" dirty="0"/>
              <a:t>DACA &amp; </a:t>
            </a:r>
            <a:r>
              <a:rPr lang="en-US" b="1" baseline="0" dirty="0"/>
              <a:t>Undocumented students </a:t>
            </a:r>
            <a:r>
              <a:rPr lang="en-US" baseline="0" dirty="0"/>
              <a:t>- </a:t>
            </a:r>
            <a:r>
              <a:rPr lang="en-US" dirty="0">
                <a:effectLst/>
              </a:rPr>
              <a:t>Complete the NJ Alternative Application if you are </a:t>
            </a:r>
            <a:r>
              <a:rPr lang="en-US" b="1" u="sng" dirty="0">
                <a:effectLst/>
              </a:rPr>
              <a:t>not</a:t>
            </a:r>
            <a:r>
              <a:rPr lang="en-US" dirty="0">
                <a:effectLst/>
              </a:rPr>
              <a:t> a United States citizen or eligible noncitizen and meet all of the following criteria;</a:t>
            </a:r>
          </a:p>
          <a:p>
            <a:pPr marL="171450" indent="-171450">
              <a:buFont typeface="Arial" panose="020B0604020202020204" pitchFamily="34" charset="0"/>
              <a:buChar char="•"/>
            </a:pPr>
            <a:r>
              <a:rPr lang="en-US" dirty="0">
                <a:effectLst/>
              </a:rPr>
              <a:t>Attended a New Jersey high school for at least three (3) years </a:t>
            </a:r>
          </a:p>
          <a:p>
            <a:pPr marL="171450" indent="-171450">
              <a:buFont typeface="Arial" panose="020B0604020202020204" pitchFamily="34" charset="0"/>
              <a:buChar char="•"/>
            </a:pPr>
            <a:r>
              <a:rPr lang="en-US" dirty="0">
                <a:effectLst/>
              </a:rPr>
              <a:t>Graduated from a New Jersey high school </a:t>
            </a:r>
            <a:r>
              <a:rPr lang="en-US" b="1" dirty="0">
                <a:effectLst/>
              </a:rPr>
              <a:t>or</a:t>
            </a:r>
            <a:r>
              <a:rPr lang="en-US" dirty="0">
                <a:effectLst/>
              </a:rPr>
              <a:t> received the equivalent of a high school diploma in New Jersey </a:t>
            </a:r>
          </a:p>
          <a:p>
            <a:pPr marL="171450" indent="-171450">
              <a:buFont typeface="Arial" panose="020B0604020202020204" pitchFamily="34" charset="0"/>
              <a:buChar char="•"/>
            </a:pPr>
            <a:r>
              <a:rPr lang="en-US" dirty="0">
                <a:effectLst/>
              </a:rPr>
              <a:t>Registered for Selective Service (male students only) </a:t>
            </a:r>
          </a:p>
          <a:p>
            <a:pPr marL="171450" indent="-171450">
              <a:buFont typeface="Arial" panose="020B0604020202020204" pitchFamily="34" charset="0"/>
              <a:buChar char="•"/>
            </a:pPr>
            <a:r>
              <a:rPr lang="en-US" dirty="0">
                <a:effectLst/>
              </a:rPr>
              <a:t>Are able to file an affidavit stating that you will file an application to legalize your immigration status </a:t>
            </a:r>
            <a:r>
              <a:rPr lang="en-US" b="1" dirty="0">
                <a:effectLst/>
              </a:rPr>
              <a:t>or</a:t>
            </a:r>
            <a:r>
              <a:rPr lang="en-US" dirty="0">
                <a:effectLst/>
              </a:rPr>
              <a:t> will file an application as soon you are eligible to do so</a:t>
            </a:r>
          </a:p>
          <a:p>
            <a:br>
              <a:rPr lang="en-US" dirty="0">
                <a:effectLst/>
              </a:rPr>
            </a:br>
            <a:endParaRPr lang="en-US" dirty="0"/>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10/4/2022</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7</a:t>
            </a:fld>
            <a:endParaRPr lang="en-US" dirty="0">
              <a:latin typeface="Times New Roman" pitchFamily="18" charset="0"/>
            </a:endParaRPr>
          </a:p>
        </p:txBody>
      </p:sp>
    </p:spTree>
    <p:extLst>
      <p:ext uri="{BB962C8B-B14F-4D97-AF65-F5344CB8AC3E}">
        <p14:creationId xmlns:p14="http://schemas.microsoft.com/office/powerpoint/2010/main" val="380182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sz="1100" b="1" u="sng" dirty="0">
                <a:latin typeface="Constantia" pitchFamily="18" charset="0"/>
              </a:rPr>
              <a:t>EOF (</a:t>
            </a:r>
            <a:r>
              <a:rPr lang="en-US" sz="1100" dirty="0">
                <a:latin typeface="Constantia" pitchFamily="18" charset="0"/>
              </a:rPr>
              <a:t>excellent program for financially and economically disadvantaged students)</a:t>
            </a:r>
          </a:p>
          <a:p>
            <a:pPr>
              <a:defRPr/>
            </a:pPr>
            <a:r>
              <a:rPr lang="en-US" sz="1100" dirty="0">
                <a:latin typeface="Constantia" pitchFamily="18" charset="0"/>
              </a:rPr>
              <a:t>EOF supports a wide array of campus-based outreach and support services to help program participants succeed and graduate</a:t>
            </a:r>
          </a:p>
          <a:p>
            <a:pPr>
              <a:defRPr/>
            </a:pPr>
            <a:endParaRPr lang="en-US" sz="1100" dirty="0">
              <a:latin typeface="Constantia" pitchFamily="18" charset="0"/>
            </a:endParaRPr>
          </a:p>
          <a:p>
            <a:pPr marL="0" indent="0">
              <a:buFont typeface="Arial" panose="020B0604020202020204" pitchFamily="34" charset="0"/>
              <a:buNone/>
              <a:defRPr/>
            </a:pPr>
            <a:r>
              <a:rPr lang="en-US" sz="1100" dirty="0">
                <a:latin typeface="Constantia" pitchFamily="18" charset="0"/>
              </a:rPr>
              <a:t>Must graduate from a traditional public, public charter, county </a:t>
            </a:r>
            <a:r>
              <a:rPr lang="en-US" sz="1100" dirty="0" err="1">
                <a:latin typeface="Constantia" pitchFamily="18" charset="0"/>
              </a:rPr>
              <a:t>vo</a:t>
            </a:r>
            <a:r>
              <a:rPr lang="en-US" sz="1100" dirty="0">
                <a:latin typeface="Constantia" pitchFamily="18" charset="0"/>
              </a:rPr>
              <a:t>-tech or nonpublic</a:t>
            </a:r>
            <a:r>
              <a:rPr lang="en-US" sz="1100" baseline="0" dirty="0">
                <a:latin typeface="Constantia" pitchFamily="18" charset="0"/>
              </a:rPr>
              <a:t> school and reside in any of the following townships</a:t>
            </a:r>
            <a:endParaRPr lang="en-US" sz="1100" dirty="0">
              <a:latin typeface="Constantia" pitchFamily="18" charset="0"/>
            </a:endParaRPr>
          </a:p>
          <a:p>
            <a:pPr>
              <a:defRPr/>
            </a:pPr>
            <a:r>
              <a:rPr lang="en-US" sz="1100" dirty="0">
                <a:latin typeface="Constantia" pitchFamily="18" charset="0"/>
              </a:rPr>
              <a:t>GUS - $1,000 annual award – top 5% of HS graduating class</a:t>
            </a:r>
          </a:p>
          <a:p>
            <a:pPr indent="-272564">
              <a:buFont typeface="Arial" pitchFamily="34" charset="0"/>
              <a:buChar char="•"/>
            </a:pPr>
            <a:r>
              <a:rPr lang="en-US" sz="1100" dirty="0">
                <a:latin typeface="Arial"/>
              </a:rPr>
              <a:t>Asbury Park City</a:t>
            </a:r>
          </a:p>
          <a:p>
            <a:pPr indent="-272564">
              <a:buFont typeface="Arial" pitchFamily="34" charset="0"/>
              <a:buChar char="•"/>
            </a:pPr>
            <a:r>
              <a:rPr lang="en-US" sz="1100" dirty="0">
                <a:latin typeface="Arial"/>
              </a:rPr>
              <a:t>Camden City</a:t>
            </a:r>
          </a:p>
          <a:p>
            <a:pPr indent="-272564">
              <a:buFont typeface="Arial" pitchFamily="34" charset="0"/>
              <a:buChar char="•"/>
            </a:pPr>
            <a:r>
              <a:rPr lang="en-US" sz="1100" dirty="0">
                <a:latin typeface="Arial"/>
              </a:rPr>
              <a:t>East Orange City</a:t>
            </a:r>
          </a:p>
          <a:p>
            <a:pPr indent="-272564">
              <a:buFont typeface="Arial" pitchFamily="34" charset="0"/>
              <a:buChar char="•"/>
            </a:pPr>
            <a:r>
              <a:rPr lang="en-US" sz="1100" dirty="0">
                <a:latin typeface="Arial"/>
              </a:rPr>
              <a:t>Irvington Township</a:t>
            </a:r>
          </a:p>
          <a:p>
            <a:pPr indent="-272564">
              <a:buFont typeface="Arial" pitchFamily="34" charset="0"/>
              <a:buChar char="•"/>
            </a:pPr>
            <a:r>
              <a:rPr lang="en-US" sz="1100" dirty="0">
                <a:latin typeface="Arial"/>
              </a:rPr>
              <a:t>Jersey City</a:t>
            </a:r>
          </a:p>
          <a:p>
            <a:pPr indent="-272564">
              <a:buFont typeface="Arial" pitchFamily="34" charset="0"/>
              <a:buChar char="•"/>
            </a:pPr>
            <a:r>
              <a:rPr lang="en-US" sz="1100" dirty="0">
                <a:latin typeface="Arial"/>
              </a:rPr>
              <a:t>Lakewood Township</a:t>
            </a:r>
          </a:p>
          <a:p>
            <a:pPr indent="-272564">
              <a:buFont typeface="Arial" pitchFamily="34" charset="0"/>
              <a:buChar char="•"/>
            </a:pPr>
            <a:r>
              <a:rPr lang="en-US" sz="1100" dirty="0">
                <a:latin typeface="Arial"/>
              </a:rPr>
              <a:t>Millville City</a:t>
            </a:r>
          </a:p>
          <a:p>
            <a:pPr indent="-272564">
              <a:buFont typeface="Arial" pitchFamily="34" charset="0"/>
              <a:buChar char="•"/>
            </a:pPr>
            <a:r>
              <a:rPr lang="en-US" sz="1100" dirty="0">
                <a:latin typeface="Arial"/>
              </a:rPr>
              <a:t>Newark City</a:t>
            </a:r>
          </a:p>
          <a:p>
            <a:pPr indent="-272564">
              <a:buFont typeface="Arial" pitchFamily="34" charset="0"/>
              <a:buChar char="•"/>
            </a:pPr>
            <a:r>
              <a:rPr lang="en-US" sz="1100" dirty="0">
                <a:latin typeface="Arial"/>
              </a:rPr>
              <a:t>New Brunswick City</a:t>
            </a:r>
          </a:p>
          <a:p>
            <a:pPr indent="-272564">
              <a:buFont typeface="Arial" pitchFamily="34" charset="0"/>
              <a:buChar char="•"/>
            </a:pPr>
            <a:r>
              <a:rPr lang="en-US" sz="1100" dirty="0">
                <a:latin typeface="Arial"/>
              </a:rPr>
              <a:t>Paterson City</a:t>
            </a:r>
          </a:p>
          <a:p>
            <a:pPr indent="-272564">
              <a:buFont typeface="Arial" pitchFamily="34" charset="0"/>
              <a:buChar char="•"/>
            </a:pPr>
            <a:r>
              <a:rPr lang="en-US" sz="1100" dirty="0">
                <a:latin typeface="Arial"/>
              </a:rPr>
              <a:t>Plainfield City</a:t>
            </a:r>
          </a:p>
          <a:p>
            <a:pPr indent="-272564">
              <a:buFont typeface="Arial" pitchFamily="34" charset="0"/>
              <a:buChar char="•"/>
            </a:pPr>
            <a:r>
              <a:rPr lang="en-US" sz="1100" dirty="0">
                <a:latin typeface="Arial"/>
              </a:rPr>
              <a:t>Roselle Borough</a:t>
            </a:r>
          </a:p>
          <a:p>
            <a:pPr indent="-272564">
              <a:buFont typeface="Arial" pitchFamily="34" charset="0"/>
              <a:buChar char="•"/>
            </a:pPr>
            <a:r>
              <a:rPr lang="en-US" sz="1100" dirty="0">
                <a:latin typeface="Arial"/>
              </a:rPr>
              <a:t>Trenton City</a:t>
            </a:r>
          </a:p>
          <a:p>
            <a:pPr indent="-272564">
              <a:buFont typeface="Arial" pitchFamily="34" charset="0"/>
              <a:buChar char="•"/>
            </a:pPr>
            <a:r>
              <a:rPr lang="en-US" sz="1100" dirty="0">
                <a:latin typeface="Arial"/>
              </a:rPr>
              <a:t>Vineland City</a:t>
            </a:r>
            <a:endParaRPr lang="en-US" sz="1100" dirty="0">
              <a:latin typeface="Constantia" pitchFamily="18" charset="0"/>
            </a:endParaRPr>
          </a:p>
          <a:p>
            <a:pPr>
              <a:defRPr/>
            </a:pPr>
            <a:endParaRPr lang="en-US" dirty="0"/>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10/4/2022</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8</a:t>
            </a:fld>
            <a:endParaRPr lang="en-US" dirty="0">
              <a:latin typeface="Times New Roman" pitchFamily="18" charset="0"/>
            </a:endParaRPr>
          </a:p>
        </p:txBody>
      </p:sp>
    </p:spTree>
    <p:extLst>
      <p:ext uri="{BB962C8B-B14F-4D97-AF65-F5344CB8AC3E}">
        <p14:creationId xmlns:p14="http://schemas.microsoft.com/office/powerpoint/2010/main" val="413641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fontScale="32500" lnSpcReduction="20000"/>
          </a:bodyPr>
          <a:lstStyle/>
          <a:p>
            <a:pPr eaLnBrk="1" hangingPunct="1">
              <a:lnSpc>
                <a:spcPct val="120000"/>
              </a:lnSpc>
              <a:spcBef>
                <a:spcPts val="0"/>
              </a:spcBef>
              <a:defRPr/>
            </a:pPr>
            <a:r>
              <a:rPr lang="en-US" sz="2400" dirty="0">
                <a:latin typeface="Arial"/>
              </a:rPr>
              <a:t>Governor Christie signed Public Law 2012, Chapter 8 (PL 2012, c.8) into law on May 2, 2012 amending the NJ STARS and NJ STARS II Programs to make them more sustainable.</a:t>
            </a:r>
          </a:p>
          <a:p>
            <a:pPr lvl="1">
              <a:lnSpc>
                <a:spcPct val="120000"/>
              </a:lnSpc>
              <a:spcBef>
                <a:spcPts val="0"/>
              </a:spcBef>
              <a:defRPr/>
            </a:pPr>
            <a:r>
              <a:rPr lang="en-US" sz="2000" dirty="0">
                <a:latin typeface="Arial"/>
              </a:rPr>
              <a:t>Limits the amount of the NJ STARS scholarship to tuition only.  Budgetary footnote language has limited NJ STARS awards to tuition only since fall 2010 for new program participants.</a:t>
            </a:r>
          </a:p>
          <a:p>
            <a:pPr lvl="1">
              <a:lnSpc>
                <a:spcPct val="120000"/>
              </a:lnSpc>
              <a:spcBef>
                <a:spcPts val="0"/>
              </a:spcBef>
              <a:defRPr/>
            </a:pPr>
            <a:r>
              <a:rPr lang="en-US" sz="2000" dirty="0">
                <a:latin typeface="Arial"/>
              </a:rPr>
              <a:t>Eligibility requirements are unchanged.</a:t>
            </a:r>
          </a:p>
          <a:p>
            <a:pPr lvl="2">
              <a:lnSpc>
                <a:spcPct val="120000"/>
              </a:lnSpc>
              <a:spcBef>
                <a:spcPts val="0"/>
              </a:spcBef>
              <a:defRPr/>
            </a:pPr>
            <a:r>
              <a:rPr lang="en-US" sz="1700" dirty="0">
                <a:latin typeface="Arial"/>
              </a:rPr>
              <a:t>Must graduate in the top 15.0% of their high school graduating</a:t>
            </a:r>
            <a:r>
              <a:rPr lang="en-US" sz="1700" baseline="0" dirty="0">
                <a:latin typeface="Arial"/>
              </a:rPr>
              <a:t> </a:t>
            </a:r>
            <a:r>
              <a:rPr lang="en-US" sz="1700" dirty="0">
                <a:latin typeface="Arial"/>
              </a:rPr>
              <a:t>class.</a:t>
            </a:r>
          </a:p>
          <a:p>
            <a:pPr lvl="2">
              <a:lnSpc>
                <a:spcPct val="120000"/>
              </a:lnSpc>
              <a:spcBef>
                <a:spcPts val="0"/>
              </a:spcBef>
              <a:defRPr/>
            </a:pPr>
            <a:r>
              <a:rPr lang="en-US" sz="1700" dirty="0">
                <a:latin typeface="Arial"/>
              </a:rPr>
              <a:t>NJ STARS-eligible students must file a FAFSA and complete the State grant record within established State deadlines.</a:t>
            </a:r>
          </a:p>
          <a:p>
            <a:pPr lvl="2">
              <a:lnSpc>
                <a:spcPct val="120000"/>
              </a:lnSpc>
              <a:spcBef>
                <a:spcPts val="0"/>
              </a:spcBef>
              <a:defRPr/>
            </a:pPr>
            <a:r>
              <a:rPr lang="en-US" sz="1700" dirty="0">
                <a:latin typeface="Arial"/>
              </a:rPr>
              <a:t>Students may be eligible to receive NJ STARS awards for up to five semesters.  Funds are not available to cover summer payments. </a:t>
            </a:r>
          </a:p>
          <a:p>
            <a:pPr lvl="2">
              <a:lnSpc>
                <a:spcPct val="120000"/>
              </a:lnSpc>
              <a:spcBef>
                <a:spcPts val="0"/>
              </a:spcBef>
              <a:defRPr/>
            </a:pPr>
            <a:r>
              <a:rPr lang="en-US" sz="1700" dirty="0">
                <a:latin typeface="Arial"/>
              </a:rPr>
              <a:t>NJ STARS-eligible high school graduates may receive awards based on </a:t>
            </a:r>
            <a:r>
              <a:rPr lang="en-US" sz="1700" b="1" dirty="0">
                <a:latin typeface="Arial"/>
              </a:rPr>
              <a:t>tuition only</a:t>
            </a:r>
            <a:r>
              <a:rPr lang="en-US" sz="1700" dirty="0">
                <a:latin typeface="Arial"/>
              </a:rPr>
              <a:t>, after deducting any other federal  and/or State grants and scholarships.</a:t>
            </a:r>
          </a:p>
          <a:p>
            <a:pPr lvl="2">
              <a:lnSpc>
                <a:spcPct val="120000"/>
              </a:lnSpc>
              <a:spcBef>
                <a:spcPts val="0"/>
              </a:spcBef>
              <a:defRPr/>
            </a:pPr>
            <a:endParaRPr lang="en-US" sz="1700" dirty="0">
              <a:latin typeface="Arial"/>
            </a:endParaRPr>
          </a:p>
          <a:p>
            <a:pPr eaLnBrk="1" hangingPunct="1">
              <a:defRPr/>
            </a:pPr>
            <a:r>
              <a:rPr lang="en-US" sz="2400" dirty="0">
                <a:latin typeface="Arial"/>
              </a:rPr>
              <a:t>Students must attain a minimum cumulative grade point average (GPA) of 3.0 or higher at the start of the third semester of county college enrollment to remain eligible for NJ STARS.  Summer courses are included in determining the cumulative GPA.</a:t>
            </a:r>
            <a:br>
              <a:rPr lang="en-US" sz="2400" dirty="0">
                <a:latin typeface="Arial"/>
              </a:rPr>
            </a:br>
            <a:endParaRPr lang="en-US" sz="2400" dirty="0">
              <a:latin typeface="Arial"/>
            </a:endParaRPr>
          </a:p>
          <a:p>
            <a:pPr eaLnBrk="1" hangingPunct="1">
              <a:defRPr/>
            </a:pPr>
            <a:r>
              <a:rPr lang="en-US" sz="2400" dirty="0">
                <a:latin typeface="Arial"/>
              </a:rPr>
              <a:t> Students must maintain continuous full-time enrollment unless on a medical leave that is approved by the county college prior to the completion of the semester for which the leave is being granted.</a:t>
            </a:r>
          </a:p>
          <a:p>
            <a:pPr eaLnBrk="1" hangingPunct="1">
              <a:defRPr/>
            </a:pPr>
            <a:endParaRPr lang="en-US" sz="2400" dirty="0">
              <a:latin typeface="Arial"/>
            </a:endParaRPr>
          </a:p>
          <a:p>
            <a:pPr>
              <a:defRPr/>
            </a:pPr>
            <a:endParaRPr lang="en-US" sz="2800" dirty="0">
              <a:latin typeface="Arial"/>
            </a:endParaRPr>
          </a:p>
          <a:p>
            <a:pPr>
              <a:defRPr/>
            </a:pPr>
            <a:r>
              <a:rPr lang="en-US" sz="2800" dirty="0">
                <a:latin typeface="Arial"/>
              </a:rPr>
              <a:t>NJSTARS II</a:t>
            </a:r>
          </a:p>
          <a:p>
            <a:pPr>
              <a:defRPr/>
            </a:pPr>
            <a:r>
              <a:rPr lang="en-US" sz="2800" dirty="0">
                <a:latin typeface="Arial"/>
              </a:rPr>
              <a:t>Eligibility Requirements as follows:</a:t>
            </a:r>
          </a:p>
          <a:p>
            <a:pPr lvl="1">
              <a:defRPr/>
            </a:pPr>
            <a:r>
              <a:rPr lang="en-US" sz="2200" dirty="0">
                <a:latin typeface="Arial"/>
              </a:rPr>
              <a:t>Earn an associate degree from their home New Jersey county college as an NJ STARS recipient.  Must graduate with a cumulative GPA of 3.25 or higher.</a:t>
            </a:r>
          </a:p>
          <a:p>
            <a:pPr lvl="1">
              <a:defRPr/>
            </a:pPr>
            <a:r>
              <a:rPr lang="en-US" sz="2200" dirty="0">
                <a:latin typeface="Arial"/>
              </a:rPr>
              <a:t>Family income (taxable and untaxed income) must be less than $250,000 as derived by the FAFSA</a:t>
            </a:r>
          </a:p>
          <a:p>
            <a:pPr lvl="1">
              <a:defRPr/>
            </a:pPr>
            <a:r>
              <a:rPr lang="en-US" sz="2200" dirty="0">
                <a:latin typeface="Arial"/>
              </a:rPr>
              <a:t>Meet all other program eligibility requirements, including admission into a baccalaureate program at a New Jersey four-year public  or private college or university that participates in the TAG program</a:t>
            </a:r>
          </a:p>
          <a:p>
            <a:pPr lvl="1">
              <a:defRPr/>
            </a:pPr>
            <a:r>
              <a:rPr lang="en-US" sz="2200" dirty="0">
                <a:latin typeface="Arial"/>
              </a:rPr>
              <a:t>Complete a FAFSA and the State grant record within established State deadlines</a:t>
            </a:r>
          </a:p>
          <a:p>
            <a:pPr>
              <a:defRPr/>
            </a:pPr>
            <a:endParaRPr lang="en-US" sz="2400" dirty="0">
              <a:latin typeface="Arial"/>
            </a:endParaRPr>
          </a:p>
          <a:p>
            <a:pPr>
              <a:defRPr/>
            </a:pPr>
            <a:r>
              <a:rPr lang="en-US" sz="2400" dirty="0">
                <a:latin typeface="Arial"/>
              </a:rPr>
              <a:t>NJ STARS II benefits for non-renewal students were changed by Bill PL 2012, c.8</a:t>
            </a:r>
          </a:p>
          <a:p>
            <a:pPr lvl="1">
              <a:defRPr/>
            </a:pPr>
            <a:r>
              <a:rPr lang="en-US" sz="2200" dirty="0">
                <a:latin typeface="Arial"/>
              </a:rPr>
              <a:t>Non-renewal NJ STARS II students may receive up to </a:t>
            </a:r>
            <a:r>
              <a:rPr lang="en-US" sz="2200" dirty="0">
                <a:solidFill>
                  <a:srgbClr val="FF0000"/>
                </a:solidFill>
                <a:latin typeface="Arial"/>
              </a:rPr>
              <a:t>$1,250 </a:t>
            </a:r>
            <a:r>
              <a:rPr lang="en-US" sz="2200" dirty="0">
                <a:latin typeface="Arial"/>
              </a:rPr>
              <a:t>per semester, paid completely by the State, after all other sources of federal and State grants and scholarships are applied to tuition charges.</a:t>
            </a:r>
          </a:p>
          <a:p>
            <a:pPr lvl="1">
              <a:defRPr/>
            </a:pPr>
            <a:r>
              <a:rPr lang="en-US" sz="2200" dirty="0">
                <a:latin typeface="Arial"/>
              </a:rPr>
              <a:t>Open to all four-year TAG-participating institutions-public or private</a:t>
            </a:r>
          </a:p>
          <a:p>
            <a:pPr eaLnBrk="1" hangingPunct="1">
              <a:defRPr/>
            </a:pPr>
            <a:br>
              <a:rPr lang="en-US" sz="2400" dirty="0">
                <a:latin typeface="Arial"/>
              </a:rPr>
            </a:br>
            <a:endParaRPr lang="en-US" sz="2400" dirty="0">
              <a:latin typeface="Arial"/>
            </a:endParaRPr>
          </a:p>
          <a:p>
            <a:pPr lvl="2">
              <a:lnSpc>
                <a:spcPct val="120000"/>
              </a:lnSpc>
              <a:spcBef>
                <a:spcPts val="0"/>
              </a:spcBef>
              <a:defRPr/>
            </a:pP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10/4/2022</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9</a:t>
            </a:fld>
            <a:endParaRPr lang="en-US" dirty="0">
              <a:latin typeface="Times New Roman" pitchFamily="18" charset="0"/>
            </a:endParaRPr>
          </a:p>
        </p:txBody>
      </p:sp>
    </p:spTree>
    <p:extLst>
      <p:ext uri="{BB962C8B-B14F-4D97-AF65-F5344CB8AC3E}">
        <p14:creationId xmlns:p14="http://schemas.microsoft.com/office/powerpoint/2010/main" val="323195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6191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26438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195969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136525" y="138113"/>
            <a:ext cx="9007475" cy="825500"/>
          </a:xfrm>
        </p:spPr>
        <p:txBody>
          <a:bodyPr/>
          <a:lstStyle/>
          <a:p>
            <a:r>
              <a:rPr lang="en-US"/>
              <a:t>Click to edit Master title style</a:t>
            </a:r>
          </a:p>
        </p:txBody>
      </p:sp>
      <p:sp>
        <p:nvSpPr>
          <p:cNvPr id="3" name="ClipArt Placeholder 2"/>
          <p:cNvSpPr>
            <a:spLocks noGrp="1"/>
          </p:cNvSpPr>
          <p:nvPr>
            <p:ph type="clipArt" sz="half" idx="1"/>
          </p:nvPr>
        </p:nvSpPr>
        <p:spPr>
          <a:xfrm>
            <a:off x="136525" y="1239838"/>
            <a:ext cx="4427538" cy="4856162"/>
          </a:xfrm>
        </p:spPr>
        <p:txBody>
          <a:bodyPr/>
          <a:lstStyle/>
          <a:p>
            <a:pPr lvl="0"/>
            <a:endParaRPr lang="en-US" noProof="0"/>
          </a:p>
        </p:txBody>
      </p:sp>
      <p:sp>
        <p:nvSpPr>
          <p:cNvPr id="4" name="Text Placeholder 3"/>
          <p:cNvSpPr>
            <a:spLocks noGrp="1"/>
          </p:cNvSpPr>
          <p:nvPr>
            <p:ph type="body" sz="half" idx="2"/>
          </p:nvPr>
        </p:nvSpPr>
        <p:spPr>
          <a:xfrm>
            <a:off x="4716463" y="1239838"/>
            <a:ext cx="4427537" cy="485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05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32640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9BF1DE3-F471-410A-A0D5-2C5EA4FDBCBC}" type="slidenum">
              <a:rPr lang="en-US" smtClean="0"/>
              <a:pPr/>
              <a:t>‹#›</a:t>
            </a:fld>
            <a:endParaRPr lang="en-US"/>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txBox="1">
            <a:spLocks/>
          </p:cNvSpPr>
          <p:nvPr userDrawn="1"/>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1699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4"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0047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
        <p:nvSpPr>
          <p:cNvPr id="17" name="Shape 63"/>
          <p:cNvSpPr>
            <a:spLocks noChangeArrowheads="1"/>
          </p:cNvSpPr>
          <p:nvPr userDrawn="1"/>
        </p:nvSpPr>
        <p:spPr bwMode="auto">
          <a:xfrm>
            <a:off x="6790841" y="137051"/>
            <a:ext cx="841147" cy="279240"/>
          </a:xfrm>
          <a:prstGeom prst="triangle">
            <a:avLst>
              <a:gd name="adj" fmla="val 32426"/>
            </a:avLst>
          </a:prstGeom>
          <a:solidFill>
            <a:srgbClr val="957F97"/>
          </a:solidFill>
          <a:ln>
            <a:noFill/>
          </a:ln>
        </p:spPr>
        <p:txBody>
          <a:bodyPr lIns="121900" tIns="121900" rIns="121900" bIns="121900"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latin typeface="Arvo" charset="0"/>
              <a:sym typeface="Arvo" charset="0"/>
            </a:endParaRPr>
          </a:p>
        </p:txBody>
      </p:sp>
      <p:sp>
        <p:nvSpPr>
          <p:cNvPr id="19" name="Shape 65"/>
          <p:cNvSpPr>
            <a:spLocks noChangeArrowheads="1"/>
          </p:cNvSpPr>
          <p:nvPr/>
        </p:nvSpPr>
        <p:spPr bwMode="auto">
          <a:xfrm rot="10800000" flipH="1">
            <a:off x="-1714" y="-1713"/>
            <a:ext cx="5864039" cy="1432176"/>
          </a:xfrm>
          <a:prstGeom prst="rect">
            <a:avLst/>
          </a:prstGeom>
          <a:solidFill>
            <a:srgbClr val="EEEFAC"/>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latin typeface="Arvo" charset="0"/>
              <a:sym typeface="Arvo" charset="0"/>
            </a:endParaRPr>
          </a:p>
        </p:txBody>
      </p:sp>
      <p:sp>
        <p:nvSpPr>
          <p:cNvPr id="20" name="Shape 66"/>
          <p:cNvSpPr>
            <a:spLocks noChangeArrowheads="1"/>
          </p:cNvSpPr>
          <p:nvPr/>
        </p:nvSpPr>
        <p:spPr bwMode="auto">
          <a:xfrm rot="10800000" flipH="1">
            <a:off x="5858899" y="0"/>
            <a:ext cx="1432175" cy="1432175"/>
          </a:xfrm>
          <a:prstGeom prst="rtTriangle">
            <a:avLst/>
          </a:prstGeom>
          <a:solidFill>
            <a:srgbClr val="EEEFAC"/>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latin typeface="Arvo" charset="0"/>
              <a:sym typeface="Arvo" charset="0"/>
            </a:endParaRPr>
          </a:p>
        </p:txBody>
      </p:sp>
      <p:grpSp>
        <p:nvGrpSpPr>
          <p:cNvPr id="21" name="Shape 67"/>
          <p:cNvGrpSpPr/>
          <p:nvPr userDrawn="1"/>
        </p:nvGrpSpPr>
        <p:grpSpPr>
          <a:xfrm rot="10800000" flipH="1">
            <a:off x="-4" y="411159"/>
            <a:ext cx="7632115" cy="832816"/>
            <a:chOff x="-9092084" y="330075"/>
            <a:chExt cx="15574609" cy="1699501"/>
          </a:xfrm>
          <a:solidFill>
            <a:srgbClr val="660066"/>
          </a:solidFill>
        </p:grpSpPr>
        <p:sp>
          <p:nvSpPr>
            <p:cNvPr id="22" name="Shape 68"/>
            <p:cNvSpPr/>
            <p:nvPr/>
          </p:nvSpPr>
          <p:spPr>
            <a:xfrm>
              <a:off x="-9092084" y="330076"/>
              <a:ext cx="13882200" cy="1699500"/>
            </a:xfrm>
            <a:prstGeom prst="rect">
              <a:avLst/>
            </a:prstGeom>
            <a:solidFill>
              <a:srgbClr val="BD9FBE"/>
            </a:solidFill>
            <a:ln>
              <a:noFill/>
            </a:ln>
          </p:spPr>
          <p:txBody>
            <a:bodyPr lIns="91425" tIns="91425" rIns="91425" bIns="91425" anchor="ctr"/>
            <a:lstStyle/>
            <a:p>
              <a:pPr eaLnBrk="1" fontAlgn="auto" hangingPunct="1">
                <a:spcBef>
                  <a:spcPts val="0"/>
                </a:spcBef>
                <a:spcAft>
                  <a:spcPts val="0"/>
                </a:spcAft>
                <a:defRPr/>
              </a:pPr>
              <a:endParaRPr sz="2400" kern="0">
                <a:latin typeface="Arvo"/>
                <a:ea typeface="Arvo"/>
                <a:cs typeface="Arvo"/>
                <a:sym typeface="Arvo"/>
              </a:endParaRPr>
            </a:p>
          </p:txBody>
        </p:sp>
        <p:sp>
          <p:nvSpPr>
            <p:cNvPr id="23" name="Shape 69"/>
            <p:cNvSpPr/>
            <p:nvPr/>
          </p:nvSpPr>
          <p:spPr>
            <a:xfrm>
              <a:off x="4783024" y="330075"/>
              <a:ext cx="1699500" cy="1699500"/>
            </a:xfrm>
            <a:prstGeom prst="rtTriangle">
              <a:avLst/>
            </a:prstGeom>
            <a:solidFill>
              <a:srgbClr val="BD9FBE"/>
            </a:solidFill>
            <a:ln>
              <a:noFill/>
            </a:ln>
          </p:spPr>
          <p:txBody>
            <a:bodyPr lIns="91425" tIns="91425" rIns="91425" bIns="91425" anchor="ctr"/>
            <a:lstStyle/>
            <a:p>
              <a:pPr eaLnBrk="1" fontAlgn="auto" hangingPunct="1">
                <a:spcBef>
                  <a:spcPts val="0"/>
                </a:spcBef>
                <a:spcAft>
                  <a:spcPts val="0"/>
                </a:spcAft>
                <a:defRPr/>
              </a:pPr>
              <a:endParaRPr sz="2400" kern="0">
                <a:latin typeface="Arvo"/>
                <a:ea typeface="Arvo"/>
                <a:cs typeface="Arvo"/>
                <a:sym typeface="Arvo"/>
              </a:endParaRPr>
            </a:p>
          </p:txBody>
        </p:sp>
      </p:grpSp>
    </p:spTree>
    <p:extLst>
      <p:ext uri="{BB962C8B-B14F-4D97-AF65-F5344CB8AC3E}">
        <p14:creationId xmlns:p14="http://schemas.microsoft.com/office/powerpoint/2010/main" val="65124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552229" y="5963629"/>
            <a:ext cx="5591771" cy="896112"/>
          </a:xfrm>
          <a:prstGeom prst="rect">
            <a:avLst/>
          </a:prstGeom>
          <a:solidFill>
            <a:srgbClr val="EEEF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hape 71"/>
          <p:cNvSpPr>
            <a:spLocks noChangeArrowheads="1"/>
          </p:cNvSpPr>
          <p:nvPr userDrawn="1"/>
        </p:nvSpPr>
        <p:spPr bwMode="auto">
          <a:xfrm rot="10800000">
            <a:off x="651934" y="6597651"/>
            <a:ext cx="524933" cy="175683"/>
          </a:xfrm>
          <a:prstGeom prst="triangle">
            <a:avLst>
              <a:gd name="adj" fmla="val 32426"/>
            </a:avLst>
          </a:prstGeom>
          <a:solidFill>
            <a:srgbClr val="957F97"/>
          </a:solidFill>
          <a:ln>
            <a:noFill/>
          </a:ln>
        </p:spPr>
        <p:txBody>
          <a:bodyPr lIns="121900" tIns="121900" rIns="121900" bIns="121900"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p>
        </p:txBody>
      </p:sp>
      <p:grpSp>
        <p:nvGrpSpPr>
          <p:cNvPr id="7" name="Shape 72"/>
          <p:cNvGrpSpPr/>
          <p:nvPr userDrawn="1"/>
        </p:nvGrpSpPr>
        <p:grpSpPr>
          <a:xfrm flipH="1">
            <a:off x="864667" y="5963629"/>
            <a:ext cx="2721115" cy="894392"/>
            <a:chOff x="1297953" y="330075"/>
            <a:chExt cx="5169293" cy="1699505"/>
          </a:xfrm>
          <a:solidFill>
            <a:srgbClr val="EEEFAC"/>
          </a:solidFill>
        </p:grpSpPr>
        <p:sp>
          <p:nvSpPr>
            <p:cNvPr id="10" name="Shape 73"/>
            <p:cNvSpPr/>
            <p:nvPr/>
          </p:nvSpPr>
          <p:spPr>
            <a:xfrm>
              <a:off x="1297953" y="330080"/>
              <a:ext cx="3476700" cy="1699500"/>
            </a:xfrm>
            <a:prstGeom prst="rect">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sp>
          <p:nvSpPr>
            <p:cNvPr id="11" name="Shape 74"/>
            <p:cNvSpPr/>
            <p:nvPr/>
          </p:nvSpPr>
          <p:spPr>
            <a:xfrm>
              <a:off x="4767747" y="330075"/>
              <a:ext cx="1699500" cy="1699500"/>
            </a:xfrm>
            <a:prstGeom prst="rtTriangle">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grpSp>
      <p:grpSp>
        <p:nvGrpSpPr>
          <p:cNvPr id="12" name="Shape 75"/>
          <p:cNvGrpSpPr/>
          <p:nvPr userDrawn="1"/>
        </p:nvGrpSpPr>
        <p:grpSpPr>
          <a:xfrm flipH="1">
            <a:off x="655813" y="6195649"/>
            <a:ext cx="2933145" cy="406083"/>
            <a:chOff x="-5827152" y="330075"/>
            <a:chExt cx="12276017" cy="1699568"/>
          </a:xfrm>
          <a:solidFill>
            <a:srgbClr val="BD9FBE"/>
          </a:solidFill>
        </p:grpSpPr>
        <p:sp>
          <p:nvSpPr>
            <p:cNvPr id="13" name="Shape 76"/>
            <p:cNvSpPr/>
            <p:nvPr/>
          </p:nvSpPr>
          <p:spPr>
            <a:xfrm>
              <a:off x="-5827152" y="330143"/>
              <a:ext cx="10612200" cy="1699500"/>
            </a:xfrm>
            <a:prstGeom prst="rect">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sp>
          <p:nvSpPr>
            <p:cNvPr id="14" name="Shape 77"/>
            <p:cNvSpPr/>
            <p:nvPr/>
          </p:nvSpPr>
          <p:spPr>
            <a:xfrm>
              <a:off x="4749365" y="330075"/>
              <a:ext cx="1699500" cy="1699500"/>
            </a:xfrm>
            <a:prstGeom prst="rtTriangle">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grpSp>
      <p:sp>
        <p:nvSpPr>
          <p:cNvPr id="3" name="Rectangle 2"/>
          <p:cNvSpPr/>
          <p:nvPr userDrawn="1"/>
        </p:nvSpPr>
        <p:spPr>
          <a:xfrm>
            <a:off x="3506216" y="6195649"/>
            <a:ext cx="5637784" cy="411480"/>
          </a:xfrm>
          <a:prstGeom prst="rect">
            <a:avLst/>
          </a:prstGeom>
          <a:solidFill>
            <a:srgbClr val="BD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hape 80"/>
          <p:cNvSpPr txBox="1">
            <a:spLocks noGrp="1"/>
          </p:cNvSpPr>
          <p:nvPr>
            <p:ph type="sldNum" idx="10"/>
          </p:nvPr>
        </p:nvSpPr>
        <p:spPr>
          <a:xfrm>
            <a:off x="6239408" y="6206942"/>
            <a:ext cx="2743200" cy="365125"/>
          </a:xfrm>
        </p:spPr>
        <p:txBody>
          <a:bodyPr/>
          <a:lstStyle>
            <a:lvl1pPr>
              <a:defRPr sz="933" b="0" smtClean="0">
                <a:solidFill>
                  <a:schemeClr val="bg1"/>
                </a:solidFill>
                <a:latin typeface="Helvetica"/>
                <a:cs typeface="Helvetica"/>
                <a:sym typeface="Arial" panose="020B0604020202020204" pitchFamily="34" charset="0"/>
              </a:defRPr>
            </a:lvl1pPr>
          </a:lstStyle>
          <a:p>
            <a:pPr>
              <a:defRPr/>
            </a:pPr>
            <a:r>
              <a:rPr lang="en-US" altLang="en-US" dirty="0"/>
              <a:t>Financial Aid High School Presentation - p</a:t>
            </a:r>
            <a:fld id="{B5424646-E720-463A-9212-9451FDE4F30D}" type="slidenum">
              <a:rPr lang="en-US" altLang="en-US" smtClean="0"/>
              <a:pPr>
                <a:defRPr/>
              </a:pPr>
              <a:t>‹#›</a:t>
            </a:fld>
            <a:endParaRPr lang="en-US" altLang="en-US" dirty="0"/>
          </a:p>
        </p:txBody>
      </p:sp>
      <p:sp>
        <p:nvSpPr>
          <p:cNvPr id="8" name="Footer Placeholder 4"/>
          <p:cNvSpPr>
            <a:spLocks noGrp="1"/>
          </p:cNvSpPr>
          <p:nvPr>
            <p:ph type="ftr" sz="quarter" idx="11"/>
          </p:nvPr>
        </p:nvSpPr>
        <p:spPr>
          <a:xfrm>
            <a:off x="1511360" y="6210495"/>
            <a:ext cx="3948786" cy="365125"/>
          </a:xfrm>
        </p:spPr>
        <p:txBody>
          <a:bodyPr/>
          <a:lstStyle>
            <a:lvl1pPr algn="l">
              <a:defRPr b="1">
                <a:solidFill>
                  <a:srgbClr val="FFFFFF"/>
                </a:solidFill>
                <a:latin typeface="Helvetica"/>
                <a:cs typeface="Helvetica"/>
              </a:defRPr>
            </a:lvl1pPr>
          </a:lstStyle>
          <a:p>
            <a:pPr>
              <a:defRPr/>
            </a:pPr>
            <a:r>
              <a:rPr lang="en-US" dirty="0"/>
              <a:t>Higher Education Student Assistance Authority</a:t>
            </a:r>
          </a:p>
        </p:txBody>
      </p:sp>
      <p:sp>
        <p:nvSpPr>
          <p:cNvPr id="27" name="Title 1"/>
          <p:cNvSpPr>
            <a:spLocks noGrp="1"/>
          </p:cNvSpPr>
          <p:nvPr>
            <p:ph type="title"/>
          </p:nvPr>
        </p:nvSpPr>
        <p:spPr>
          <a:xfrm>
            <a:off x="457200" y="274638"/>
            <a:ext cx="8229600" cy="1143000"/>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424688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24076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11623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Higher Education Student Assistance Authority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F1DE3-F471-410A-A0D5-2C5EA4FDBCBC}" type="slidenum">
              <a:rPr lang="en-US" smtClean="0"/>
              <a:pPr/>
              <a:t>‹#›</a:t>
            </a:fld>
            <a:endParaRPr lang="en-US"/>
          </a:p>
        </p:txBody>
      </p:sp>
    </p:spTree>
    <p:extLst>
      <p:ext uri="{BB962C8B-B14F-4D97-AF65-F5344CB8AC3E}">
        <p14:creationId xmlns:p14="http://schemas.microsoft.com/office/powerpoint/2010/main" val="3695411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CustomerCare@hesaa.o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0" y="1759530"/>
            <a:ext cx="9144000" cy="4031873"/>
          </a:xfrm>
          <a:prstGeom prst="rect">
            <a:avLst/>
          </a:prstGeom>
          <a:noFill/>
          <a:ln w="9525">
            <a:noFill/>
            <a:miter lim="800000"/>
            <a:headEnd/>
            <a:tailEnd/>
          </a:ln>
        </p:spPr>
        <p:txBody>
          <a:bodyPr>
            <a:spAutoFit/>
          </a:bodyPr>
          <a:lstStyle/>
          <a:p>
            <a:pPr algn="ctr" eaLnBrk="1" hangingPunct="1"/>
            <a:r>
              <a:rPr lang="en-US" sz="4400" b="1" dirty="0">
                <a:solidFill>
                  <a:srgbClr val="000000"/>
                </a:solidFill>
                <a:latin typeface="Arial"/>
              </a:rPr>
              <a:t>2023 - 2024 Financial Aid </a:t>
            </a:r>
            <a:br>
              <a:rPr lang="en-US" sz="4400" b="1" dirty="0">
                <a:solidFill>
                  <a:srgbClr val="000000"/>
                </a:solidFill>
                <a:latin typeface="Arial"/>
              </a:rPr>
            </a:br>
            <a:r>
              <a:rPr lang="en-US" sz="4400" b="1" dirty="0">
                <a:solidFill>
                  <a:srgbClr val="000000"/>
                </a:solidFill>
                <a:latin typeface="Arial"/>
              </a:rPr>
              <a:t>High School Presentation</a:t>
            </a:r>
            <a:br>
              <a:rPr lang="en-US" sz="4400" b="1" dirty="0">
                <a:solidFill>
                  <a:srgbClr val="000000"/>
                </a:solidFill>
                <a:latin typeface="Arial"/>
              </a:rPr>
            </a:br>
            <a:endParaRPr lang="en-US" b="1" dirty="0">
              <a:solidFill>
                <a:srgbClr val="000000"/>
              </a:solidFill>
              <a:latin typeface="Arial"/>
            </a:endParaRPr>
          </a:p>
          <a:p>
            <a:pPr algn="ctr" eaLnBrk="1" hangingPunct="1"/>
            <a:r>
              <a:rPr lang="en-US" b="1" dirty="0">
                <a:solidFill>
                  <a:srgbClr val="000000"/>
                </a:solidFill>
                <a:latin typeface="Arial"/>
              </a:rPr>
              <a:t>New Jersey Higher Education Student</a:t>
            </a:r>
          </a:p>
          <a:p>
            <a:pPr algn="ctr" eaLnBrk="1" hangingPunct="1"/>
            <a:r>
              <a:rPr lang="en-US" b="1" dirty="0">
                <a:solidFill>
                  <a:srgbClr val="000000"/>
                </a:solidFill>
                <a:latin typeface="Arial"/>
              </a:rPr>
              <a:t>Assistance Authority</a:t>
            </a:r>
          </a:p>
          <a:p>
            <a:pPr algn="ctr" eaLnBrk="1" hangingPunct="1"/>
            <a:endParaRPr lang="en-US" b="1" dirty="0">
              <a:solidFill>
                <a:srgbClr val="660066"/>
              </a:solidFill>
              <a:latin typeface="Constantia" pitchFamily="18" charset="0"/>
            </a:endParaRPr>
          </a:p>
          <a:p>
            <a:pPr algn="ctr" eaLnBrk="1" hangingPunct="1"/>
            <a:endParaRPr lang="en-US" b="1" dirty="0">
              <a:solidFill>
                <a:srgbClr val="660066"/>
              </a:solidFill>
              <a:latin typeface="Constantia" pitchFamily="18" charset="0"/>
            </a:endParaRPr>
          </a:p>
          <a:p>
            <a:pPr algn="ctr" eaLnBrk="1" hangingPunct="1"/>
            <a:endParaRPr lang="en-US" b="1" dirty="0">
              <a:solidFill>
                <a:srgbClr val="660066"/>
              </a:solidFill>
              <a:latin typeface="Constantia" pitchFamily="18" charset="0"/>
            </a:endParaRPr>
          </a:p>
          <a:p>
            <a:pPr algn="ctr" eaLnBrk="1" hangingPunct="1"/>
            <a:endParaRPr lang="en-US" b="1" dirty="0">
              <a:solidFill>
                <a:srgbClr val="660066"/>
              </a:solidFill>
              <a:latin typeface="CG Omega" pitchFamily="34" charset="0"/>
            </a:endParaRPr>
          </a:p>
        </p:txBody>
      </p:sp>
      <p:pic>
        <p:nvPicPr>
          <p:cNvPr id="3075" name="Picture 3" descr="8-08 Logo.png"/>
          <p:cNvPicPr>
            <a:picLocks noChangeAspect="1"/>
          </p:cNvPicPr>
          <p:nvPr/>
        </p:nvPicPr>
        <p:blipFill>
          <a:blip r:embed="rId3" cstate="print"/>
          <a:srcRect/>
          <a:stretch>
            <a:fillRect/>
          </a:stretch>
        </p:blipFill>
        <p:spPr bwMode="auto">
          <a:xfrm>
            <a:off x="2633641" y="4798005"/>
            <a:ext cx="3876719" cy="1524000"/>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116009" y="1204150"/>
            <a:ext cx="8991600" cy="4635500"/>
          </a:xfrm>
        </p:spPr>
        <p:txBody>
          <a:bodyPr>
            <a:normAutofit fontScale="92500" lnSpcReduction="10000"/>
          </a:bodyPr>
          <a:lstStyle/>
          <a:p>
            <a:pPr marL="0" indent="0">
              <a:buNone/>
            </a:pPr>
            <a:endParaRPr lang="en-US" sz="2400" b="1" dirty="0">
              <a:latin typeface="Arial"/>
            </a:endParaRPr>
          </a:p>
          <a:p>
            <a:pPr marL="457200" lvl="1" indent="0">
              <a:spcBef>
                <a:spcPct val="35000"/>
              </a:spcBef>
              <a:buNone/>
            </a:pPr>
            <a:r>
              <a:rPr lang="en-US" sz="3200" b="1" u="sng" dirty="0">
                <a:latin typeface="Arial"/>
              </a:rPr>
              <a:t>Governor’s Industry Vocation Scholarship for Women &amp; Minorities (NJ - GIVS)</a:t>
            </a:r>
          </a:p>
          <a:p>
            <a:pPr lvl="2">
              <a:spcBef>
                <a:spcPct val="35000"/>
              </a:spcBef>
            </a:pPr>
            <a:r>
              <a:rPr lang="en-US" sz="1600" dirty="0">
                <a:latin typeface="Arial"/>
              </a:rPr>
              <a:t>Up to $2,000 per year for the cost of enrollment at one of New Jersey’s 18 County Colleges, Technical / Vocational Schools, some Proprietary Schools</a:t>
            </a:r>
          </a:p>
          <a:p>
            <a:pPr lvl="2">
              <a:spcBef>
                <a:spcPct val="35000"/>
              </a:spcBef>
            </a:pPr>
            <a:r>
              <a:rPr lang="en-US" sz="1600" dirty="0">
                <a:latin typeface="Arial"/>
              </a:rPr>
              <a:t>Benefits women and minorities pursuing certificate or degree programs in construction – related fields</a:t>
            </a:r>
          </a:p>
          <a:p>
            <a:pPr lvl="2">
              <a:spcBef>
                <a:spcPct val="35000"/>
              </a:spcBef>
            </a:pPr>
            <a:r>
              <a:rPr lang="en-US" sz="1600" dirty="0">
                <a:latin typeface="Arial"/>
              </a:rPr>
              <a:t>Must be NJ resident and have AGI &lt; $60,000</a:t>
            </a:r>
          </a:p>
          <a:p>
            <a:pPr lvl="2">
              <a:spcBef>
                <a:spcPct val="35000"/>
              </a:spcBef>
            </a:pPr>
            <a:r>
              <a:rPr lang="en-US" sz="1600" dirty="0"/>
              <a:t>File FAFSA or New Jersey Alternative Financial Aid Application </a:t>
            </a:r>
          </a:p>
          <a:p>
            <a:pPr lvl="2">
              <a:spcBef>
                <a:spcPct val="35000"/>
              </a:spcBef>
            </a:pPr>
            <a:r>
              <a:rPr lang="en-US" sz="1600" dirty="0">
                <a:latin typeface="Arial"/>
              </a:rPr>
              <a:t>Complete separate application online at www.njgrants.org</a:t>
            </a:r>
          </a:p>
          <a:p>
            <a:pPr lvl="2">
              <a:spcBef>
                <a:spcPct val="35000"/>
              </a:spcBef>
            </a:pPr>
            <a:r>
              <a:rPr lang="en-US" sz="1600" dirty="0">
                <a:latin typeface="Arial"/>
              </a:rPr>
              <a:t>Some of the programs eligible for the scholarship include </a:t>
            </a:r>
          </a:p>
          <a:p>
            <a:pPr lvl="3">
              <a:spcBef>
                <a:spcPct val="35000"/>
              </a:spcBef>
              <a:buFont typeface="Courier New" pitchFamily="49" charset="0"/>
              <a:buChar char="o"/>
            </a:pPr>
            <a:r>
              <a:rPr lang="en-US" sz="1600" dirty="0">
                <a:latin typeface="Arial"/>
              </a:rPr>
              <a:t>Construction Supervision</a:t>
            </a:r>
          </a:p>
          <a:p>
            <a:pPr lvl="3">
              <a:spcBef>
                <a:spcPct val="35000"/>
              </a:spcBef>
              <a:buFont typeface="Courier New" pitchFamily="49" charset="0"/>
              <a:buChar char="o"/>
            </a:pPr>
            <a:r>
              <a:rPr lang="en-US" sz="1600" dirty="0">
                <a:latin typeface="Arial"/>
              </a:rPr>
              <a:t>Solar Energy Technology</a:t>
            </a:r>
          </a:p>
          <a:p>
            <a:pPr lvl="3">
              <a:spcBef>
                <a:spcPct val="35000"/>
              </a:spcBef>
              <a:buFont typeface="Courier New" pitchFamily="49" charset="0"/>
              <a:buChar char="o"/>
            </a:pPr>
            <a:r>
              <a:rPr lang="en-US" sz="1600" dirty="0">
                <a:latin typeface="Arial"/>
              </a:rPr>
              <a:t>Architectural Engineering Technology</a:t>
            </a:r>
            <a:endParaRPr lang="en-US" sz="1600" b="0" dirty="0">
              <a:latin typeface="Arial"/>
            </a:endParaRPr>
          </a:p>
        </p:txBody>
      </p:sp>
      <p:sp>
        <p:nvSpPr>
          <p:cNvPr id="8" name="Title 2"/>
          <p:cNvSpPr>
            <a:spLocks noGrp="1"/>
          </p:cNvSpPr>
          <p:nvPr>
            <p:ph type="title"/>
          </p:nvPr>
        </p:nvSpPr>
        <p:spPr>
          <a:xfrm>
            <a:off x="457200" y="274638"/>
            <a:ext cx="8229600" cy="1143000"/>
          </a:xfrm>
        </p:spPr>
        <p:txBody>
          <a:bodyPr>
            <a:noAutofit/>
          </a:bodyPr>
          <a:lstStyle/>
          <a:p>
            <a:r>
              <a:rPr lang="en-US" b="1" dirty="0"/>
              <a:t>Types of Aid </a:t>
            </a:r>
            <a:br>
              <a:rPr lang="en-US" b="1" dirty="0"/>
            </a:br>
            <a:r>
              <a:rPr lang="en-US" b="1" dirty="0"/>
              <a:t>State Grants &amp; Scholarships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0" y="1333449"/>
            <a:ext cx="9144000" cy="4574600"/>
          </a:xfrm>
        </p:spPr>
        <p:txBody>
          <a:bodyPr>
            <a:normAutofit lnSpcReduction="10000"/>
          </a:bodyPr>
          <a:lstStyle/>
          <a:p>
            <a:pPr marL="457200" lvl="1" indent="0" algn="ctr">
              <a:spcBef>
                <a:spcPct val="35000"/>
              </a:spcBef>
              <a:buNone/>
            </a:pPr>
            <a:r>
              <a:rPr lang="en-US" sz="3200" b="1" u="sng" dirty="0">
                <a:latin typeface="Arial"/>
              </a:rPr>
              <a:t>Community College Opportunity Grant (CCOG)</a:t>
            </a:r>
          </a:p>
          <a:p>
            <a:pPr lvl="2">
              <a:spcBef>
                <a:spcPct val="35000"/>
              </a:spcBef>
            </a:pPr>
            <a:endParaRPr lang="en-US" sz="1800" dirty="0">
              <a:latin typeface="Arial"/>
            </a:endParaRPr>
          </a:p>
          <a:p>
            <a:pPr lvl="2">
              <a:spcBef>
                <a:spcPct val="35000"/>
              </a:spcBef>
            </a:pPr>
            <a:r>
              <a:rPr lang="en-US" sz="1800" dirty="0">
                <a:latin typeface="Arial"/>
              </a:rPr>
              <a:t>Covers tuition and fees minus all other grants and scholarships</a:t>
            </a:r>
          </a:p>
          <a:p>
            <a:pPr lvl="2">
              <a:spcBef>
                <a:spcPct val="35000"/>
              </a:spcBef>
            </a:pPr>
            <a:r>
              <a:rPr lang="en-US" sz="1800" dirty="0">
                <a:latin typeface="Arial"/>
              </a:rPr>
              <a:t>AGI between $0 - $</a:t>
            </a:r>
            <a:r>
              <a:rPr lang="en-US" sz="1800" dirty="0"/>
              <a:t>65,000 for maximum award</a:t>
            </a:r>
            <a:endParaRPr lang="en-US" sz="1800" dirty="0">
              <a:latin typeface="Arial"/>
            </a:endParaRPr>
          </a:p>
          <a:p>
            <a:pPr lvl="2">
              <a:spcBef>
                <a:spcPct val="35000"/>
              </a:spcBef>
            </a:pPr>
            <a:r>
              <a:rPr lang="en-US" sz="1800" dirty="0">
                <a:latin typeface="Arial"/>
              </a:rPr>
              <a:t>AGI between $65,001 - $80,000 pays up to 50% of the maximum CCOG award</a:t>
            </a:r>
          </a:p>
          <a:p>
            <a:pPr lvl="2">
              <a:spcBef>
                <a:spcPct val="35000"/>
              </a:spcBef>
            </a:pPr>
            <a:r>
              <a:rPr lang="en-US" sz="1800" dirty="0">
                <a:latin typeface="Arial"/>
              </a:rPr>
              <a:t>Must be NJ resident attending a county college</a:t>
            </a:r>
          </a:p>
          <a:p>
            <a:pPr lvl="2">
              <a:spcBef>
                <a:spcPct val="35000"/>
              </a:spcBef>
            </a:pPr>
            <a:r>
              <a:rPr lang="en-US" sz="1800" dirty="0"/>
              <a:t>File FAFSA or New Jersey Alternative Financial Aid Application</a:t>
            </a:r>
          </a:p>
          <a:p>
            <a:pPr lvl="2">
              <a:spcBef>
                <a:spcPct val="35000"/>
              </a:spcBef>
            </a:pPr>
            <a:r>
              <a:rPr lang="en-US" sz="1800" dirty="0">
                <a:latin typeface="Arial"/>
              </a:rPr>
              <a:t>Minimum 6 credits per semester</a:t>
            </a:r>
          </a:p>
          <a:p>
            <a:pPr lvl="2">
              <a:spcBef>
                <a:spcPct val="35000"/>
              </a:spcBef>
            </a:pPr>
            <a:r>
              <a:rPr lang="en-US" sz="1800" dirty="0">
                <a:latin typeface="Arial"/>
              </a:rPr>
              <a:t>Make Satisfactory Academic Progress as defined for CCOG</a:t>
            </a:r>
          </a:p>
          <a:p>
            <a:pPr lvl="2">
              <a:spcBef>
                <a:spcPct val="35000"/>
              </a:spcBef>
            </a:pPr>
            <a:r>
              <a:rPr lang="en-US" sz="1800" b="0" dirty="0">
                <a:latin typeface="Arial"/>
              </a:rPr>
              <a:t>Must have a complete State grant record</a:t>
            </a:r>
          </a:p>
        </p:txBody>
      </p:sp>
      <p:sp>
        <p:nvSpPr>
          <p:cNvPr id="8" name="Title 2"/>
          <p:cNvSpPr>
            <a:spLocks noGrp="1"/>
          </p:cNvSpPr>
          <p:nvPr>
            <p:ph type="title"/>
          </p:nvPr>
        </p:nvSpPr>
        <p:spPr>
          <a:xfrm>
            <a:off x="473826" y="165510"/>
            <a:ext cx="8229600" cy="1143000"/>
          </a:xfrm>
        </p:spPr>
        <p:txBody>
          <a:bodyPr>
            <a:normAutofit/>
          </a:bodyPr>
          <a:lstStyle/>
          <a:p>
            <a:r>
              <a:rPr lang="en-US" b="1" dirty="0"/>
              <a:t>Types of Aid – State (cont.)</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11</a:t>
            </a:fld>
            <a:endParaRPr lang="en-US" dirty="0"/>
          </a:p>
        </p:txBody>
      </p:sp>
    </p:spTree>
    <p:extLst>
      <p:ext uri="{BB962C8B-B14F-4D97-AF65-F5344CB8AC3E}">
        <p14:creationId xmlns:p14="http://schemas.microsoft.com/office/powerpoint/2010/main" val="405710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389106" y="1443614"/>
            <a:ext cx="9533106" cy="4763328"/>
          </a:xfrm>
        </p:spPr>
        <p:txBody>
          <a:bodyPr>
            <a:normAutofit/>
          </a:bodyPr>
          <a:lstStyle/>
          <a:p>
            <a:pPr marL="457200" lvl="1" indent="0" algn="ctr">
              <a:spcBef>
                <a:spcPct val="35000"/>
              </a:spcBef>
              <a:buNone/>
            </a:pPr>
            <a:r>
              <a:rPr lang="en-US" sz="3200" dirty="0">
                <a:latin typeface="Arial"/>
              </a:rPr>
              <a:t>New Jersey State Colleges and Universities</a:t>
            </a:r>
          </a:p>
          <a:p>
            <a:pPr marL="457200" lvl="1" indent="0" algn="ctr">
              <a:spcBef>
                <a:spcPct val="35000"/>
              </a:spcBef>
              <a:buNone/>
            </a:pPr>
            <a:endParaRPr lang="en-US" sz="3200" dirty="0">
              <a:latin typeface="Arial"/>
            </a:endParaRPr>
          </a:p>
          <a:p>
            <a:pPr lvl="2">
              <a:spcBef>
                <a:spcPct val="35000"/>
              </a:spcBef>
            </a:pPr>
            <a:r>
              <a:rPr lang="en-US" sz="1800" dirty="0">
                <a:latin typeface="Arial"/>
              </a:rPr>
              <a:t>Available for students in their third and fourth years of enrollment</a:t>
            </a:r>
          </a:p>
          <a:p>
            <a:pPr lvl="2">
              <a:spcBef>
                <a:spcPct val="35000"/>
              </a:spcBef>
            </a:pPr>
            <a:r>
              <a:rPr lang="en-US" sz="1800" dirty="0">
                <a:latin typeface="Arial"/>
              </a:rPr>
              <a:t>Tuition and Approved Fees free for AGI between $0 - $65,000</a:t>
            </a:r>
          </a:p>
          <a:p>
            <a:pPr lvl="2">
              <a:spcBef>
                <a:spcPct val="35000"/>
              </a:spcBef>
            </a:pPr>
            <a:r>
              <a:rPr lang="en-US" sz="1800" dirty="0">
                <a:latin typeface="Arial"/>
              </a:rPr>
              <a:t>Students with AGI’s between $65,001 - $80,000 will pay a discounted net price of no more than $7,500 for tuition and fees</a:t>
            </a:r>
          </a:p>
          <a:p>
            <a:pPr lvl="2">
              <a:spcBef>
                <a:spcPct val="35000"/>
              </a:spcBef>
            </a:pPr>
            <a:r>
              <a:rPr lang="en-US" sz="1800" dirty="0">
                <a:latin typeface="Arial"/>
              </a:rPr>
              <a:t>Guaranteed pricing structure for all students throughout their academic program</a:t>
            </a:r>
          </a:p>
          <a:p>
            <a:pPr lvl="2">
              <a:spcBef>
                <a:spcPct val="35000"/>
              </a:spcBef>
            </a:pPr>
            <a:r>
              <a:rPr lang="en-US" sz="1800" dirty="0">
                <a:latin typeface="Arial"/>
              </a:rPr>
              <a:t>Must be NJ resident attending a New Jersey public college or university</a:t>
            </a:r>
          </a:p>
          <a:p>
            <a:pPr lvl="2">
              <a:spcBef>
                <a:spcPct val="35000"/>
              </a:spcBef>
            </a:pPr>
            <a:r>
              <a:rPr lang="en-US" sz="1800" dirty="0"/>
              <a:t>File FAFSA or New Jersey Alternative Financial Aid Application</a:t>
            </a:r>
          </a:p>
          <a:p>
            <a:pPr lvl="2">
              <a:spcBef>
                <a:spcPct val="35000"/>
              </a:spcBef>
            </a:pPr>
            <a:r>
              <a:rPr lang="en-US" sz="1800" dirty="0">
                <a:latin typeface="Arial"/>
              </a:rPr>
              <a:t>Make Satisfactory Academic Progress</a:t>
            </a:r>
          </a:p>
        </p:txBody>
      </p:sp>
      <p:sp>
        <p:nvSpPr>
          <p:cNvPr id="8" name="Title 2"/>
          <p:cNvSpPr>
            <a:spLocks noGrp="1"/>
          </p:cNvSpPr>
          <p:nvPr>
            <p:ph type="title"/>
          </p:nvPr>
        </p:nvSpPr>
        <p:spPr>
          <a:xfrm>
            <a:off x="457200" y="166638"/>
            <a:ext cx="8229600" cy="1143000"/>
          </a:xfrm>
        </p:spPr>
        <p:txBody>
          <a:bodyPr>
            <a:normAutofit/>
          </a:bodyPr>
          <a:lstStyle/>
          <a:p>
            <a:r>
              <a:rPr lang="en-US" b="1" dirty="0"/>
              <a:t>Garden State Guarantee</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12</a:t>
            </a:fld>
            <a:endParaRPr lang="en-US" dirty="0"/>
          </a:p>
        </p:txBody>
      </p:sp>
    </p:spTree>
    <p:extLst>
      <p:ext uri="{BB962C8B-B14F-4D97-AF65-F5344CB8AC3E}">
        <p14:creationId xmlns:p14="http://schemas.microsoft.com/office/powerpoint/2010/main" val="138378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457200" y="1371738"/>
            <a:ext cx="8229600" cy="4544198"/>
          </a:xfrm>
        </p:spPr>
        <p:txBody>
          <a:bodyPr>
            <a:normAutofit/>
          </a:bodyPr>
          <a:lstStyle/>
          <a:p>
            <a:pPr marL="457200" lvl="1" indent="0" algn="ctr">
              <a:spcBef>
                <a:spcPct val="35000"/>
              </a:spcBef>
              <a:buNone/>
            </a:pPr>
            <a:endParaRPr lang="en-US" sz="3200" dirty="0">
              <a:solidFill>
                <a:srgbClr val="660066"/>
              </a:solidFill>
              <a:latin typeface="Arial"/>
            </a:endParaRPr>
          </a:p>
          <a:p>
            <a:pPr lvl="2">
              <a:spcBef>
                <a:spcPct val="35000"/>
              </a:spcBef>
            </a:pPr>
            <a:endParaRPr lang="en-US" sz="1600" dirty="0">
              <a:solidFill>
                <a:srgbClr val="660066"/>
              </a:solidFill>
              <a:latin typeface="Arial"/>
            </a:endParaRPr>
          </a:p>
          <a:p>
            <a:pPr>
              <a:lnSpc>
                <a:spcPct val="150000"/>
              </a:lnSpc>
              <a:spcBef>
                <a:spcPct val="0"/>
              </a:spcBef>
            </a:pPr>
            <a:r>
              <a:rPr lang="en-US" sz="1800" dirty="0">
                <a:latin typeface="Arial" panose="020B0604020202020204" pitchFamily="34" charset="0"/>
                <a:cs typeface="Arial" panose="020B0604020202020204" pitchFamily="34" charset="0"/>
              </a:rPr>
              <a:t>Student enrolls in a bona fide 3 + 1 major/degree program</a:t>
            </a:r>
          </a:p>
          <a:p>
            <a:pPr>
              <a:lnSpc>
                <a:spcPct val="150000"/>
              </a:lnSpc>
              <a:spcBef>
                <a:spcPct val="0"/>
              </a:spcBef>
            </a:pPr>
            <a:r>
              <a:rPr lang="en-US" sz="1800" dirty="0">
                <a:latin typeface="Arial" panose="020B0604020202020204" pitchFamily="34" charset="0"/>
                <a:cs typeface="Arial" panose="020B0604020202020204" pitchFamily="34" charset="0"/>
              </a:rPr>
              <a:t>Student completes the first two years at the community college and earns an Associate Degree</a:t>
            </a:r>
          </a:p>
          <a:p>
            <a:pPr>
              <a:lnSpc>
                <a:spcPct val="150000"/>
              </a:lnSpc>
              <a:spcBef>
                <a:spcPct val="0"/>
              </a:spcBef>
            </a:pPr>
            <a:r>
              <a:rPr lang="en-US" sz="1800" dirty="0">
                <a:latin typeface="Arial" panose="020B0604020202020204" pitchFamily="34" charset="0"/>
                <a:cs typeface="Arial" panose="020B0604020202020204" pitchFamily="34" charset="0"/>
              </a:rPr>
              <a:t>Pays community college tuition and fees for the associate degree and the third year of their program</a:t>
            </a:r>
          </a:p>
          <a:p>
            <a:pPr>
              <a:lnSpc>
                <a:spcPct val="150000"/>
              </a:lnSpc>
              <a:spcBef>
                <a:spcPct val="0"/>
              </a:spcBef>
            </a:pPr>
            <a:r>
              <a:rPr lang="en-US" sz="1800" dirty="0">
                <a:latin typeface="Arial" panose="020B0604020202020204" pitchFamily="34" charset="0"/>
                <a:cs typeface="Arial" panose="020B0604020202020204" pitchFamily="34" charset="0"/>
              </a:rPr>
              <a:t>Attends and pays the four-year institution tuition and fees in the final year</a:t>
            </a:r>
          </a:p>
          <a:p>
            <a:pPr>
              <a:lnSpc>
                <a:spcPct val="150000"/>
              </a:lnSpc>
              <a:spcBef>
                <a:spcPct val="0"/>
              </a:spcBef>
            </a:pPr>
            <a:r>
              <a:rPr lang="en-US" sz="1800" dirty="0">
                <a:latin typeface="Arial" panose="020B0604020202020204" pitchFamily="34" charset="0"/>
                <a:cs typeface="Arial" panose="020B0604020202020204" pitchFamily="34" charset="0"/>
              </a:rPr>
              <a:t>File FAFSA or New Jersey Alternative Financial Aid Application </a:t>
            </a:r>
          </a:p>
          <a:p>
            <a:pPr>
              <a:lnSpc>
                <a:spcPct val="150000"/>
              </a:lnSpc>
              <a:spcBef>
                <a:spcPct val="0"/>
              </a:spcBef>
            </a:pPr>
            <a:r>
              <a:rPr lang="en-US" sz="1800" dirty="0">
                <a:latin typeface="Arial" panose="020B0604020202020204" pitchFamily="34" charset="0"/>
                <a:cs typeface="Arial" panose="020B0604020202020204" pitchFamily="34" charset="0"/>
              </a:rPr>
              <a:t>Meet all other eligibility criteria for TAG, NJSTARS, CCOG</a:t>
            </a:r>
          </a:p>
          <a:p>
            <a:pPr lvl="2">
              <a:lnSpc>
                <a:spcPct val="150000"/>
              </a:lnSpc>
              <a:spcBef>
                <a:spcPct val="35000"/>
              </a:spcBef>
            </a:pPr>
            <a:endParaRPr lang="en-US" sz="1800" dirty="0">
              <a:solidFill>
                <a:srgbClr val="660066"/>
              </a:solidFill>
              <a:latin typeface="Arial"/>
            </a:endParaRPr>
          </a:p>
          <a:p>
            <a:pPr lvl="2">
              <a:spcBef>
                <a:spcPct val="35000"/>
              </a:spcBef>
            </a:pPr>
            <a:endParaRPr lang="en-US" sz="1800" dirty="0">
              <a:solidFill>
                <a:srgbClr val="660066"/>
              </a:solidFill>
              <a:latin typeface="Arial"/>
            </a:endParaRPr>
          </a:p>
        </p:txBody>
      </p:sp>
      <p:sp>
        <p:nvSpPr>
          <p:cNvPr id="8" name="Title 2"/>
          <p:cNvSpPr>
            <a:spLocks noGrp="1"/>
          </p:cNvSpPr>
          <p:nvPr>
            <p:ph type="title"/>
          </p:nvPr>
        </p:nvSpPr>
        <p:spPr>
          <a:xfrm>
            <a:off x="457200" y="800238"/>
            <a:ext cx="8229600" cy="1143000"/>
          </a:xfrm>
        </p:spPr>
        <p:txBody>
          <a:bodyPr>
            <a:noAutofit/>
          </a:bodyPr>
          <a:lstStyle/>
          <a:p>
            <a:r>
              <a:rPr lang="en-US" b="1" dirty="0"/>
              <a:t>3 + 1 Degree Completion Programs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13</a:t>
            </a:fld>
            <a:endParaRPr lang="en-US" dirty="0"/>
          </a:p>
        </p:txBody>
      </p:sp>
    </p:spTree>
    <p:extLst>
      <p:ext uri="{BB962C8B-B14F-4D97-AF65-F5344CB8AC3E}">
        <p14:creationId xmlns:p14="http://schemas.microsoft.com/office/powerpoint/2010/main" val="112817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0242" name="Rectangle 2"/>
          <p:cNvSpPr>
            <a:spLocks noGrp="1" noChangeArrowheads="1"/>
          </p:cNvSpPr>
          <p:nvPr>
            <p:ph type="title"/>
          </p:nvPr>
        </p:nvSpPr>
        <p:spPr>
          <a:noFill/>
        </p:spPr>
        <p:txBody>
          <a:bodyPr lIns="92075" tIns="46038" rIns="92075" bIns="46038">
            <a:noAutofit/>
          </a:bodyPr>
          <a:lstStyle/>
          <a:p>
            <a:r>
              <a:rPr lang="en-US" b="1" dirty="0">
                <a:latin typeface="Arial"/>
              </a:rPr>
              <a:t>Self Help Loans &amp; Gap Shortfall Solutions</a:t>
            </a:r>
          </a:p>
        </p:txBody>
      </p:sp>
      <p:sp>
        <p:nvSpPr>
          <p:cNvPr id="10243" name="Rectangle 3"/>
          <p:cNvSpPr>
            <a:spLocks noGrp="1" noChangeArrowheads="1"/>
          </p:cNvSpPr>
          <p:nvPr>
            <p:ph idx="4294967295"/>
          </p:nvPr>
        </p:nvSpPr>
        <p:spPr>
          <a:xfrm>
            <a:off x="678235" y="1838353"/>
            <a:ext cx="8144860" cy="3800597"/>
          </a:xfrm>
          <a:noFill/>
        </p:spPr>
        <p:txBody>
          <a:bodyPr lIns="92075" tIns="46038" rIns="92075" bIns="46038">
            <a:normAutofit/>
          </a:bodyPr>
          <a:lstStyle/>
          <a:p>
            <a:pPr>
              <a:spcBef>
                <a:spcPct val="35000"/>
              </a:spcBef>
            </a:pPr>
            <a:r>
              <a:rPr lang="en-US" sz="2200" dirty="0">
                <a:solidFill>
                  <a:srgbClr val="000000"/>
                </a:solidFill>
                <a:latin typeface="Arial"/>
              </a:rPr>
              <a:t>Monthly Payment Plans – offered by the college</a:t>
            </a:r>
          </a:p>
          <a:p>
            <a:pPr>
              <a:spcBef>
                <a:spcPct val="35000"/>
              </a:spcBef>
            </a:pPr>
            <a:r>
              <a:rPr lang="en-US" sz="2200" b="0" dirty="0">
                <a:solidFill>
                  <a:srgbClr val="000000"/>
                </a:solidFill>
                <a:latin typeface="Arial"/>
              </a:rPr>
              <a:t>Federal Direct Loan Program (1</a:t>
            </a:r>
            <a:r>
              <a:rPr lang="en-US" sz="2200" b="0" baseline="30000" dirty="0">
                <a:solidFill>
                  <a:srgbClr val="000000"/>
                </a:solidFill>
                <a:latin typeface="Arial"/>
              </a:rPr>
              <a:t>st</a:t>
            </a:r>
            <a:r>
              <a:rPr lang="en-US" sz="2200" b="0" dirty="0">
                <a:solidFill>
                  <a:srgbClr val="000000"/>
                </a:solidFill>
                <a:latin typeface="Arial"/>
              </a:rPr>
              <a:t> year dependent student)</a:t>
            </a:r>
          </a:p>
          <a:p>
            <a:pPr lvl="1">
              <a:spcBef>
                <a:spcPct val="35000"/>
              </a:spcBef>
            </a:pPr>
            <a:r>
              <a:rPr lang="en-US" sz="2200" b="0" dirty="0">
                <a:solidFill>
                  <a:srgbClr val="660066"/>
                </a:solidFill>
                <a:latin typeface="Arial"/>
              </a:rPr>
              <a:t>Subsidized Loan </a:t>
            </a:r>
            <a:r>
              <a:rPr lang="en-US" sz="2200" dirty="0">
                <a:solidFill>
                  <a:srgbClr val="660066"/>
                </a:solidFill>
                <a:latin typeface="Arial"/>
              </a:rPr>
              <a:t>$3,500 need based</a:t>
            </a:r>
            <a:endParaRPr lang="en-US" sz="2200" b="0" dirty="0">
              <a:solidFill>
                <a:srgbClr val="660066"/>
              </a:solidFill>
              <a:latin typeface="Arial"/>
            </a:endParaRPr>
          </a:p>
          <a:p>
            <a:pPr lvl="1">
              <a:spcBef>
                <a:spcPct val="35000"/>
              </a:spcBef>
            </a:pPr>
            <a:r>
              <a:rPr lang="en-US" sz="2200" b="0" dirty="0">
                <a:solidFill>
                  <a:srgbClr val="660066"/>
                </a:solidFill>
                <a:latin typeface="Arial"/>
              </a:rPr>
              <a:t>Unsubsidized Loan $2,000 additional</a:t>
            </a:r>
          </a:p>
          <a:p>
            <a:pPr>
              <a:spcBef>
                <a:spcPct val="35000"/>
              </a:spcBef>
            </a:pPr>
            <a:r>
              <a:rPr lang="en-US" sz="2200" dirty="0">
                <a:solidFill>
                  <a:srgbClr val="000000"/>
                </a:solidFill>
                <a:latin typeface="Arial"/>
              </a:rPr>
              <a:t>2022 - 2023 - Federal Direct Undergraduate Direct Loans </a:t>
            </a:r>
            <a:br>
              <a:rPr lang="en-US" sz="2200" dirty="0">
                <a:solidFill>
                  <a:srgbClr val="000000"/>
                </a:solidFill>
                <a:latin typeface="Arial"/>
              </a:rPr>
            </a:br>
            <a:r>
              <a:rPr lang="en-US" sz="2200" dirty="0">
                <a:solidFill>
                  <a:srgbClr val="000000"/>
                </a:solidFill>
                <a:latin typeface="Arial"/>
              </a:rPr>
              <a:t>are 4.99% plus a 1.057% origination fee</a:t>
            </a:r>
          </a:p>
          <a:p>
            <a:pPr marL="0" indent="0">
              <a:spcBef>
                <a:spcPct val="35000"/>
              </a:spcBef>
              <a:buNone/>
            </a:pPr>
            <a:br>
              <a:rPr lang="en-US" sz="2200" dirty="0">
                <a:solidFill>
                  <a:schemeClr val="accent6">
                    <a:lumMod val="75000"/>
                  </a:schemeClr>
                </a:solidFill>
                <a:latin typeface="Arial"/>
              </a:rPr>
            </a:br>
            <a:r>
              <a:rPr lang="en-US" sz="1500" dirty="0"/>
              <a:t>2023 – 2024 Rates and fees are subject to change</a:t>
            </a:r>
            <a:endParaRPr lang="en-US" sz="1500" dirty="0">
              <a:solidFill>
                <a:schemeClr val="accent6">
                  <a:lumMod val="75000"/>
                </a:schemeClr>
              </a:solidFill>
              <a:latin typeface="Arial"/>
            </a:endParaRP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14</a:t>
            </a:fld>
            <a:endParaRPr lang="en-US" dirty="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0242" name="Rectangle 2"/>
          <p:cNvSpPr>
            <a:spLocks noGrp="1" noChangeArrowheads="1"/>
          </p:cNvSpPr>
          <p:nvPr>
            <p:ph type="title"/>
          </p:nvPr>
        </p:nvSpPr>
        <p:spPr>
          <a:xfrm>
            <a:off x="0" y="267533"/>
            <a:ext cx="9144000" cy="1143000"/>
          </a:xfrm>
          <a:noFill/>
        </p:spPr>
        <p:txBody>
          <a:bodyPr lIns="92075" tIns="46038" rIns="92075" bIns="46038">
            <a:noAutofit/>
          </a:bodyPr>
          <a:lstStyle/>
          <a:p>
            <a:r>
              <a:rPr lang="en-US" b="1" dirty="0">
                <a:latin typeface="Arial"/>
              </a:rPr>
              <a:t>Self Help Loans to Cover the Gap</a:t>
            </a:r>
            <a:br>
              <a:rPr lang="en-US" sz="3200" b="1" dirty="0">
                <a:latin typeface="Arial"/>
              </a:rPr>
            </a:br>
            <a:r>
              <a:rPr lang="en-US" sz="3200" i="1" dirty="0">
                <a:latin typeface="Arial"/>
              </a:rPr>
              <a:t> borrow up to cost of attendance</a:t>
            </a:r>
            <a:endParaRPr lang="en-US" sz="3200" b="1" dirty="0">
              <a:latin typeface="Arial"/>
            </a:endParaRPr>
          </a:p>
        </p:txBody>
      </p:sp>
      <p:sp>
        <p:nvSpPr>
          <p:cNvPr id="10243" name="Rectangle 3"/>
          <p:cNvSpPr>
            <a:spLocks noGrp="1" noChangeArrowheads="1"/>
          </p:cNvSpPr>
          <p:nvPr>
            <p:ph idx="4294967295"/>
          </p:nvPr>
        </p:nvSpPr>
        <p:spPr>
          <a:xfrm>
            <a:off x="555625" y="1785392"/>
            <a:ext cx="8588375" cy="4264254"/>
          </a:xfrm>
          <a:noFill/>
        </p:spPr>
        <p:txBody>
          <a:bodyPr lIns="92075" tIns="46038" rIns="92075" bIns="46038">
            <a:normAutofit fontScale="92500" lnSpcReduction="10000"/>
          </a:bodyPr>
          <a:lstStyle/>
          <a:p>
            <a:pPr>
              <a:spcBef>
                <a:spcPct val="35000"/>
              </a:spcBef>
              <a:buNone/>
            </a:pPr>
            <a:r>
              <a:rPr lang="en-US" sz="2000" dirty="0">
                <a:latin typeface="Arial"/>
              </a:rPr>
              <a:t>2022 - 2023 - NJCLASS Supplemental Loan Program</a:t>
            </a:r>
          </a:p>
          <a:p>
            <a:pPr>
              <a:spcBef>
                <a:spcPct val="35000"/>
              </a:spcBef>
            </a:pPr>
            <a:r>
              <a:rPr lang="en-US" sz="2000" dirty="0">
                <a:solidFill>
                  <a:srgbClr val="660066"/>
                </a:solidFill>
                <a:latin typeface="Arial"/>
              </a:rPr>
              <a:t>10 Year Fixed Rate NJCLASS LOAN, starting at 3.75% </a:t>
            </a:r>
          </a:p>
          <a:p>
            <a:pPr>
              <a:spcBef>
                <a:spcPct val="35000"/>
              </a:spcBef>
              <a:buNone/>
            </a:pPr>
            <a:r>
              <a:rPr lang="en-US" sz="2000" dirty="0">
                <a:solidFill>
                  <a:srgbClr val="660066"/>
                </a:solidFill>
                <a:latin typeface="Arial"/>
              </a:rPr>
              <a:t>	15 Year Fixed Rate NJCLASS LOAN is 5.30%</a:t>
            </a:r>
          </a:p>
          <a:p>
            <a:pPr>
              <a:spcBef>
                <a:spcPct val="35000"/>
              </a:spcBef>
              <a:buFontTx/>
              <a:buNone/>
            </a:pPr>
            <a:r>
              <a:rPr lang="en-US" sz="2000" dirty="0">
                <a:solidFill>
                  <a:srgbClr val="660066"/>
                </a:solidFill>
                <a:latin typeface="Arial"/>
              </a:rPr>
              <a:t>	20 Year Fixed Rate NJCLASS LOAN is 6.75% </a:t>
            </a:r>
          </a:p>
          <a:p>
            <a:pPr marL="0" indent="0">
              <a:spcBef>
                <a:spcPct val="35000"/>
              </a:spcBef>
              <a:buNone/>
            </a:pPr>
            <a:r>
              <a:rPr lang="en-US" sz="2000" dirty="0">
                <a:solidFill>
                  <a:srgbClr val="660066"/>
                </a:solidFill>
                <a:latin typeface="Arial"/>
              </a:rPr>
              <a:t>     All options have a 3% origination fee</a:t>
            </a:r>
          </a:p>
          <a:p>
            <a:pPr marL="0" indent="0">
              <a:spcBef>
                <a:spcPct val="35000"/>
              </a:spcBef>
              <a:buNone/>
            </a:pPr>
            <a:endParaRPr lang="en-US" sz="2000" dirty="0">
              <a:solidFill>
                <a:srgbClr val="660066"/>
              </a:solidFill>
              <a:latin typeface="Arial"/>
            </a:endParaRPr>
          </a:p>
          <a:p>
            <a:pPr>
              <a:spcBef>
                <a:spcPct val="35000"/>
              </a:spcBef>
            </a:pPr>
            <a:r>
              <a:rPr lang="en-US" sz="2000" dirty="0">
                <a:latin typeface="Arial"/>
              </a:rPr>
              <a:t>Federal PLUS Program 7.54% with a 4.228% origination fee</a:t>
            </a:r>
          </a:p>
          <a:p>
            <a:pPr marL="0" indent="0">
              <a:spcBef>
                <a:spcPct val="35000"/>
              </a:spcBef>
              <a:buNone/>
            </a:pPr>
            <a:r>
              <a:rPr lang="en-US" sz="2000" dirty="0">
                <a:latin typeface="Arial"/>
              </a:rPr>
              <a:t>	Origination fee, Parent is the borrower </a:t>
            </a:r>
          </a:p>
          <a:p>
            <a:pPr marL="0" indent="0">
              <a:spcBef>
                <a:spcPct val="35000"/>
              </a:spcBef>
              <a:buNone/>
            </a:pPr>
            <a:endParaRPr lang="en-US" sz="2000" dirty="0">
              <a:latin typeface="Arial"/>
            </a:endParaRPr>
          </a:p>
          <a:p>
            <a:pPr algn="ctr">
              <a:spcBef>
                <a:spcPct val="35000"/>
              </a:spcBef>
              <a:buNone/>
            </a:pPr>
            <a:r>
              <a:rPr lang="en-US" sz="2000" i="1" dirty="0"/>
              <a:t>2023 – 2024 Rates and fees are subject to change</a:t>
            </a:r>
            <a:r>
              <a:rPr lang="en-US" sz="2800" i="1" dirty="0"/>
              <a:t>	 </a:t>
            </a:r>
            <a:r>
              <a:rPr lang="en-US" sz="2800" dirty="0"/>
              <a:t>	</a:t>
            </a:r>
            <a:endParaRPr lang="en-US" sz="2000" dirty="0">
              <a:latin typeface="Arial"/>
            </a:endParaRPr>
          </a:p>
          <a:p>
            <a:pPr algn="ctr">
              <a:spcBef>
                <a:spcPct val="35000"/>
              </a:spcBef>
              <a:buNone/>
            </a:pPr>
            <a:r>
              <a:rPr lang="en-US" sz="2000" dirty="0">
                <a:latin typeface="Arial"/>
              </a:rPr>
              <a:t> </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15</a:t>
            </a:fld>
            <a:endParaRPr lang="en-US" dirty="0"/>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338" name="Rectangle 2"/>
          <p:cNvSpPr>
            <a:spLocks noGrp="1" noChangeArrowheads="1"/>
          </p:cNvSpPr>
          <p:nvPr>
            <p:ph type="title"/>
          </p:nvPr>
        </p:nvSpPr>
        <p:spPr/>
        <p:txBody>
          <a:bodyPr>
            <a:noAutofit/>
          </a:bodyPr>
          <a:lstStyle/>
          <a:p>
            <a:r>
              <a:rPr lang="en-US" b="1" dirty="0">
                <a:latin typeface="Arial"/>
              </a:rPr>
              <a:t>Institutional &amp; </a:t>
            </a:r>
            <a:br>
              <a:rPr lang="en-US" b="1" dirty="0">
                <a:latin typeface="Arial"/>
              </a:rPr>
            </a:br>
            <a:r>
              <a:rPr lang="en-US" b="1" dirty="0">
                <a:latin typeface="Arial"/>
              </a:rPr>
              <a:t>Private Scholarships</a:t>
            </a:r>
          </a:p>
        </p:txBody>
      </p:sp>
      <p:sp>
        <p:nvSpPr>
          <p:cNvPr id="14339" name="Rectangle 3"/>
          <p:cNvSpPr>
            <a:spLocks noGrp="1" noChangeArrowheads="1"/>
          </p:cNvSpPr>
          <p:nvPr>
            <p:ph idx="4294967295"/>
          </p:nvPr>
        </p:nvSpPr>
        <p:spPr>
          <a:xfrm>
            <a:off x="1250483" y="1752600"/>
            <a:ext cx="7473950" cy="3724275"/>
          </a:xfrm>
        </p:spPr>
        <p:txBody>
          <a:bodyPr>
            <a:normAutofit/>
          </a:bodyPr>
          <a:lstStyle/>
          <a:p>
            <a:pPr>
              <a:lnSpc>
                <a:spcPct val="90000"/>
              </a:lnSpc>
            </a:pPr>
            <a:r>
              <a:rPr lang="en-US" b="0" dirty="0">
                <a:latin typeface="Arial"/>
              </a:rPr>
              <a:t>Factors that may influence eligibility: </a:t>
            </a:r>
            <a:br>
              <a:rPr lang="en-US" b="0" dirty="0">
                <a:latin typeface="Arial"/>
              </a:rPr>
            </a:br>
            <a:endParaRPr lang="en-US" sz="1200" b="0" dirty="0">
              <a:latin typeface="Arial"/>
            </a:endParaRPr>
          </a:p>
          <a:p>
            <a:pPr lvl="1">
              <a:lnSpc>
                <a:spcPct val="110000"/>
              </a:lnSpc>
              <a:spcBef>
                <a:spcPct val="0"/>
              </a:spcBef>
              <a:buFontTx/>
              <a:buNone/>
            </a:pPr>
            <a:r>
              <a:rPr lang="en-US" b="0" dirty="0">
                <a:solidFill>
                  <a:srgbClr val="006666"/>
                </a:solidFill>
                <a:latin typeface="Arial"/>
              </a:rPr>
              <a:t>	</a:t>
            </a:r>
            <a:r>
              <a:rPr lang="en-US" sz="2600" b="0" dirty="0">
                <a:latin typeface="Arial"/>
              </a:rPr>
              <a:t>							</a:t>
            </a:r>
            <a:br>
              <a:rPr lang="en-US" sz="2600" b="0" dirty="0">
                <a:latin typeface="Arial"/>
              </a:rPr>
            </a:br>
            <a:r>
              <a:rPr lang="en-US" sz="2600" b="0" dirty="0">
                <a:latin typeface="Arial"/>
              </a:rPr>
              <a:t>									</a:t>
            </a:r>
          </a:p>
          <a:p>
            <a:pPr lvl="1">
              <a:lnSpc>
                <a:spcPct val="110000"/>
              </a:lnSpc>
              <a:spcBef>
                <a:spcPct val="0"/>
              </a:spcBef>
              <a:buFontTx/>
              <a:buNone/>
            </a:pPr>
            <a:r>
              <a:rPr lang="en-US" sz="2600" b="0" dirty="0">
                <a:latin typeface="Arial"/>
              </a:rPr>
              <a:t>																				</a:t>
            </a:r>
          </a:p>
          <a:p>
            <a:pPr lvl="1">
              <a:lnSpc>
                <a:spcPct val="110000"/>
              </a:lnSpc>
              <a:spcBef>
                <a:spcPct val="0"/>
              </a:spcBef>
              <a:buNone/>
            </a:pPr>
            <a:r>
              <a:rPr lang="en-US" sz="2600" b="0" dirty="0">
                <a:latin typeface="Arial"/>
              </a:rPr>
              <a:t>						</a:t>
            </a:r>
          </a:p>
          <a:p>
            <a:pPr lvl="1">
              <a:lnSpc>
                <a:spcPct val="110000"/>
              </a:lnSpc>
              <a:spcBef>
                <a:spcPct val="0"/>
              </a:spcBef>
              <a:buFontTx/>
              <a:buNone/>
            </a:pPr>
            <a:endParaRPr lang="en-US" sz="2600" b="0" dirty="0">
              <a:latin typeface="Arial"/>
            </a:endParaRPr>
          </a:p>
        </p:txBody>
      </p:sp>
      <p:sp>
        <p:nvSpPr>
          <p:cNvPr id="14340" name="Rectangle 4"/>
          <p:cNvSpPr>
            <a:spLocks noChangeArrowheads="1"/>
          </p:cNvSpPr>
          <p:nvPr/>
        </p:nvSpPr>
        <p:spPr bwMode="auto">
          <a:xfrm>
            <a:off x="838200" y="5438001"/>
            <a:ext cx="8001000" cy="276999"/>
          </a:xfrm>
          <a:prstGeom prst="rect">
            <a:avLst/>
          </a:prstGeom>
          <a:noFill/>
          <a:ln w="9525">
            <a:noFill/>
            <a:miter lim="800000"/>
            <a:headEnd/>
            <a:tailEnd/>
          </a:ln>
        </p:spPr>
        <p:txBody>
          <a:bodyPr>
            <a:spAutoFit/>
          </a:bodyPr>
          <a:lstStyle/>
          <a:p>
            <a:pPr marL="230188" indent="-230188" eaLnBrk="1" hangingPunct="1">
              <a:tabLst>
                <a:tab pos="230188" algn="l"/>
              </a:tabLst>
            </a:pPr>
            <a:r>
              <a:rPr lang="en-US" sz="1200" b="1" i="1" dirty="0">
                <a:latin typeface="Constantia" pitchFamily="18" charset="0"/>
              </a:rPr>
              <a:t>*	</a:t>
            </a:r>
            <a:r>
              <a:rPr lang="en-US" sz="1200" b="1" i="1" dirty="0">
                <a:latin typeface="Arial"/>
              </a:rPr>
              <a:t>Athletic awards offered by NCAA Division I and Division II schools only.</a:t>
            </a:r>
          </a:p>
        </p:txBody>
      </p:sp>
      <p:graphicFrame>
        <p:nvGraphicFramePr>
          <p:cNvPr id="3" name="Table 2"/>
          <p:cNvGraphicFramePr>
            <a:graphicFrameLocks noGrp="1"/>
          </p:cNvGraphicFramePr>
          <p:nvPr>
            <p:extLst>
              <p:ext uri="{D42A27DB-BD31-4B8C-83A1-F6EECF244321}">
                <p14:modId xmlns:p14="http://schemas.microsoft.com/office/powerpoint/2010/main" val="3176385682"/>
              </p:ext>
            </p:extLst>
          </p:nvPr>
        </p:nvGraphicFramePr>
        <p:xfrm>
          <a:off x="1530083" y="2455482"/>
          <a:ext cx="6096000" cy="237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r>
                        <a:rPr lang="en-US" sz="2000" b="0" dirty="0">
                          <a:solidFill>
                            <a:schemeClr val="tx1"/>
                          </a:solidFill>
                          <a:latin typeface="Arial"/>
                        </a:rPr>
                        <a:t>Academics</a:t>
                      </a:r>
                      <a:endParaRPr lang="en-US" sz="2000" dirty="0">
                        <a:solidFill>
                          <a:schemeClr val="tx1"/>
                        </a:solidFill>
                      </a:endParaRPr>
                    </a:p>
                  </a:txBody>
                  <a:tcPr>
                    <a:noFill/>
                  </a:tcPr>
                </a:tc>
                <a:tc>
                  <a:txBody>
                    <a:bodyPr/>
                    <a:lstStyle/>
                    <a:p>
                      <a:pPr algn="l"/>
                      <a:r>
                        <a:rPr lang="en-US" sz="2000" b="0" dirty="0">
                          <a:solidFill>
                            <a:schemeClr val="tx1"/>
                          </a:solidFill>
                          <a:latin typeface="Arial"/>
                        </a:rPr>
                        <a:t>Athletic Ability*</a:t>
                      </a:r>
                      <a:endParaRPr lang="en-US" sz="2000" dirty="0">
                        <a:solidFill>
                          <a:schemeClr val="tx1"/>
                        </a:solidFill>
                      </a:endParaRPr>
                    </a:p>
                  </a:txBody>
                  <a:tcPr>
                    <a:noFill/>
                  </a:tcPr>
                </a:tc>
                <a:extLst>
                  <a:ext uri="{0D108BD9-81ED-4DB2-BD59-A6C34878D82A}">
                    <a16:rowId xmlns:a16="http://schemas.microsoft.com/office/drawing/2014/main" val="10000"/>
                  </a:ext>
                </a:extLst>
              </a:tr>
              <a:tr h="370840">
                <a:tc>
                  <a:txBody>
                    <a:bodyPr/>
                    <a:lstStyle/>
                    <a:p>
                      <a:pPr algn="l"/>
                      <a:r>
                        <a:rPr lang="en-US" sz="2000" b="0" dirty="0">
                          <a:latin typeface="Arial"/>
                        </a:rPr>
                        <a:t>SAT’s</a:t>
                      </a:r>
                      <a:endParaRPr lang="en-US" sz="2000" dirty="0"/>
                    </a:p>
                  </a:txBody>
                  <a:tcPr>
                    <a:noFill/>
                  </a:tcPr>
                </a:tc>
                <a:tc>
                  <a:txBody>
                    <a:bodyPr/>
                    <a:lstStyle/>
                    <a:p>
                      <a:pPr algn="l"/>
                      <a:r>
                        <a:rPr lang="en-US" sz="2000" b="0" dirty="0">
                          <a:latin typeface="Arial"/>
                        </a:rPr>
                        <a:t>Geographic Diversity</a:t>
                      </a:r>
                      <a:endParaRPr lang="en-US" sz="2000" dirty="0"/>
                    </a:p>
                  </a:txBody>
                  <a:tcPr>
                    <a:noFill/>
                  </a:tcPr>
                </a:tc>
                <a:extLst>
                  <a:ext uri="{0D108BD9-81ED-4DB2-BD59-A6C34878D82A}">
                    <a16:rowId xmlns:a16="http://schemas.microsoft.com/office/drawing/2014/main" val="10001"/>
                  </a:ext>
                </a:extLst>
              </a:tr>
              <a:tr h="370840">
                <a:tc>
                  <a:txBody>
                    <a:bodyPr/>
                    <a:lstStyle/>
                    <a:p>
                      <a:pPr algn="l"/>
                      <a:r>
                        <a:rPr lang="en-US" sz="2000" b="0" dirty="0">
                          <a:latin typeface="Arial"/>
                        </a:rPr>
                        <a:t>AP Courses	</a:t>
                      </a:r>
                      <a:endParaRPr lang="en-US" sz="2000" dirty="0"/>
                    </a:p>
                  </a:txBody>
                  <a:tcP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latin typeface="Arial"/>
                        </a:rPr>
                        <a:t>Legacy (child of alumni)</a:t>
                      </a:r>
                    </a:p>
                  </a:txBody>
                  <a:tcPr>
                    <a:noFill/>
                  </a:tcPr>
                </a:tc>
                <a:extLst>
                  <a:ext uri="{0D108BD9-81ED-4DB2-BD59-A6C34878D82A}">
                    <a16:rowId xmlns:a16="http://schemas.microsoft.com/office/drawing/2014/main" val="10002"/>
                  </a:ext>
                </a:extLst>
              </a:tr>
              <a:tr h="370840">
                <a:tc>
                  <a:txBody>
                    <a:bodyPr/>
                    <a:lstStyle/>
                    <a:p>
                      <a:pPr algn="l"/>
                      <a:r>
                        <a:rPr lang="en-US" sz="2000" b="0" dirty="0">
                          <a:latin typeface="Arial"/>
                        </a:rPr>
                        <a:t>Activities </a:t>
                      </a:r>
                      <a:endParaRPr lang="en-US" sz="2000" dirty="0"/>
                    </a:p>
                  </a:txBody>
                  <a:tcP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latin typeface="Arial"/>
                        </a:rPr>
                        <a:t>Talent</a:t>
                      </a:r>
                    </a:p>
                  </a:txBody>
                  <a:tcPr>
                    <a:noFill/>
                  </a:tcPr>
                </a:tc>
                <a:extLst>
                  <a:ext uri="{0D108BD9-81ED-4DB2-BD59-A6C34878D82A}">
                    <a16:rowId xmlns:a16="http://schemas.microsoft.com/office/drawing/2014/main" val="10003"/>
                  </a:ext>
                </a:extLst>
              </a:tr>
              <a:tr h="370840">
                <a:tc>
                  <a:txBody>
                    <a:bodyPr/>
                    <a:lstStyle/>
                    <a:p>
                      <a:pPr algn="l"/>
                      <a:r>
                        <a:rPr lang="en-US" sz="2000" b="0" dirty="0">
                          <a:latin typeface="Arial"/>
                        </a:rPr>
                        <a:t>Academic Track</a:t>
                      </a:r>
                      <a:endParaRPr lang="en-US" sz="2000" dirty="0"/>
                    </a:p>
                  </a:txBody>
                  <a:tcPr>
                    <a:noFill/>
                  </a:tcPr>
                </a:tc>
                <a:tc>
                  <a:txBody>
                    <a:bodyPr/>
                    <a:lstStyle/>
                    <a:p>
                      <a:pPr algn="l"/>
                      <a:r>
                        <a:rPr lang="en-US" sz="2000" b="0" dirty="0">
                          <a:latin typeface="Arial"/>
                        </a:rPr>
                        <a:t>Gender/Ethnicity</a:t>
                      </a:r>
                      <a:endParaRPr lang="en-US" sz="2000" dirty="0"/>
                    </a:p>
                  </a:txBody>
                  <a:tcPr>
                    <a:noFill/>
                  </a:tcPr>
                </a:tc>
                <a:extLst>
                  <a:ext uri="{0D108BD9-81ED-4DB2-BD59-A6C34878D82A}">
                    <a16:rowId xmlns:a16="http://schemas.microsoft.com/office/drawing/2014/main" val="10004"/>
                  </a:ext>
                </a:extLst>
              </a:tr>
              <a:tr h="370840">
                <a:tc>
                  <a:txBody>
                    <a:bodyPr/>
                    <a:lstStyle/>
                    <a:p>
                      <a:pPr algn="l"/>
                      <a:r>
                        <a:rPr lang="en-US" sz="2000" b="0" dirty="0">
                          <a:latin typeface="Arial"/>
                        </a:rPr>
                        <a:t>H.S. Attended</a:t>
                      </a:r>
                      <a:endParaRPr lang="en-US" sz="2000" dirty="0"/>
                    </a:p>
                  </a:txBody>
                  <a:tcPr>
                    <a:noFill/>
                  </a:tcPr>
                </a:tc>
                <a:tc>
                  <a:txBody>
                    <a:bodyPr/>
                    <a:lstStyle/>
                    <a:p>
                      <a:pPr algn="l"/>
                      <a:r>
                        <a:rPr lang="en-US" sz="2000" b="0" dirty="0">
                          <a:latin typeface="Arial"/>
                        </a:rPr>
                        <a:t>Class Rank</a:t>
                      </a:r>
                      <a:endParaRPr lang="en-US" sz="2000" dirty="0"/>
                    </a:p>
                  </a:txBody>
                  <a:tcPr>
                    <a:noFill/>
                  </a:tcPr>
                </a:tc>
                <a:extLst>
                  <a:ext uri="{0D108BD9-81ED-4DB2-BD59-A6C34878D82A}">
                    <a16:rowId xmlns:a16="http://schemas.microsoft.com/office/drawing/2014/main" val="10005"/>
                  </a:ext>
                </a:extLst>
              </a:tr>
            </a:tbl>
          </a:graphicData>
        </a:graphic>
      </p:graphicFrame>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16</a:t>
            </a:fld>
            <a:endParaRPr lang="en-US" dirty="0"/>
          </a:p>
        </p:txBody>
      </p:sp>
    </p:spTree>
    <p:extLst>
      <p:ext uri="{BB962C8B-B14F-4D97-AF65-F5344CB8AC3E}">
        <p14:creationId xmlns:p14="http://schemas.microsoft.com/office/powerpoint/2010/main" val="56785185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487643" y="-79854"/>
            <a:ext cx="8229600" cy="1143000"/>
          </a:xfrm>
        </p:spPr>
        <p:txBody>
          <a:bodyPr>
            <a:normAutofit/>
          </a:bodyPr>
          <a:lstStyle/>
          <a:p>
            <a:r>
              <a:rPr lang="en-US" b="1" dirty="0">
                <a:latin typeface="Arial"/>
                <a:cs typeface="Arial"/>
              </a:rPr>
              <a:t>Applications to Access Aid</a:t>
            </a:r>
          </a:p>
        </p:txBody>
      </p:sp>
      <p:sp>
        <p:nvSpPr>
          <p:cNvPr id="5" name="TextBox 4"/>
          <p:cNvSpPr txBox="1"/>
          <p:nvPr/>
        </p:nvSpPr>
        <p:spPr>
          <a:xfrm>
            <a:off x="2257981" y="3795557"/>
            <a:ext cx="1428596" cy="369332"/>
          </a:xfrm>
          <a:prstGeom prst="rect">
            <a:avLst/>
          </a:prstGeom>
          <a:noFill/>
        </p:spPr>
        <p:txBody>
          <a:bodyPr wrap="none" rtlCol="0">
            <a:spAutoFit/>
          </a:bodyPr>
          <a:lstStyle/>
          <a:p>
            <a:r>
              <a:rPr lang="en-US" sz="1800" b="1" dirty="0">
                <a:solidFill>
                  <a:srgbClr val="660066"/>
                </a:solidFill>
              </a:rPr>
              <a:t>HESAA.org</a:t>
            </a:r>
          </a:p>
        </p:txBody>
      </p:sp>
      <p:sp>
        <p:nvSpPr>
          <p:cNvPr id="11" name="TextBox 10"/>
          <p:cNvSpPr txBox="1"/>
          <p:nvPr/>
        </p:nvSpPr>
        <p:spPr>
          <a:xfrm>
            <a:off x="1731549" y="917522"/>
            <a:ext cx="2008883" cy="400110"/>
          </a:xfrm>
          <a:prstGeom prst="rect">
            <a:avLst/>
          </a:prstGeom>
          <a:noFill/>
        </p:spPr>
        <p:txBody>
          <a:bodyPr wrap="none" rtlCol="0">
            <a:spAutoFit/>
          </a:bodyPr>
          <a:lstStyle/>
          <a:p>
            <a:r>
              <a:rPr lang="en-US" sz="2000" b="1" dirty="0">
                <a:solidFill>
                  <a:srgbClr val="660066"/>
                </a:solidFill>
              </a:rPr>
              <a:t>studentaid.gov</a:t>
            </a:r>
          </a:p>
        </p:txBody>
      </p:sp>
      <p:sp>
        <p:nvSpPr>
          <p:cNvPr id="8" name="TextBox 7"/>
          <p:cNvSpPr txBox="1"/>
          <p:nvPr/>
        </p:nvSpPr>
        <p:spPr>
          <a:xfrm>
            <a:off x="5243966" y="1958936"/>
            <a:ext cx="3724096" cy="369332"/>
          </a:xfrm>
          <a:prstGeom prst="rect">
            <a:avLst/>
          </a:prstGeom>
          <a:noFill/>
        </p:spPr>
        <p:txBody>
          <a:bodyPr wrap="none" rtlCol="0">
            <a:spAutoFit/>
          </a:bodyPr>
          <a:lstStyle/>
          <a:p>
            <a:r>
              <a:rPr lang="en-US" sz="1800" b="1" dirty="0">
                <a:solidFill>
                  <a:srgbClr val="660066"/>
                </a:solidFill>
              </a:rPr>
              <a:t>student.collegeboard.org/profile</a:t>
            </a:r>
          </a:p>
        </p:txBody>
      </p:sp>
      <p:sp>
        <p:nvSpPr>
          <p:cNvPr id="14"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17</a:t>
            </a:fld>
            <a:endParaRPr lang="en-US" dirty="0"/>
          </a:p>
        </p:txBody>
      </p:sp>
      <p:pic>
        <p:nvPicPr>
          <p:cNvPr id="7" name="Picture 6"/>
          <p:cNvPicPr>
            <a:picLocks noChangeAspect="1"/>
          </p:cNvPicPr>
          <p:nvPr/>
        </p:nvPicPr>
        <p:blipFill>
          <a:blip r:embed="rId3"/>
          <a:stretch>
            <a:fillRect/>
          </a:stretch>
        </p:blipFill>
        <p:spPr>
          <a:xfrm>
            <a:off x="845076" y="4164889"/>
            <a:ext cx="4671753" cy="1977134"/>
          </a:xfrm>
          <a:prstGeom prst="rect">
            <a:avLst/>
          </a:prstGeom>
          <a:ln>
            <a:solidFill>
              <a:schemeClr val="tx1"/>
            </a:solidFill>
          </a:ln>
        </p:spPr>
      </p:pic>
      <p:pic>
        <p:nvPicPr>
          <p:cNvPr id="6" name="Picture 5"/>
          <p:cNvPicPr>
            <a:picLocks noChangeAspect="1"/>
          </p:cNvPicPr>
          <p:nvPr/>
        </p:nvPicPr>
        <p:blipFill rotWithShape="1">
          <a:blip r:embed="rId4"/>
          <a:srcRect r="1621" b="20802"/>
          <a:stretch/>
        </p:blipFill>
        <p:spPr>
          <a:xfrm>
            <a:off x="258696" y="1432478"/>
            <a:ext cx="4716716" cy="1892912"/>
          </a:xfrm>
          <a:prstGeom prst="rect">
            <a:avLst/>
          </a:prstGeom>
          <a:ln>
            <a:solidFill>
              <a:schemeClr val="tx1"/>
            </a:solidFill>
          </a:ln>
        </p:spPr>
      </p:pic>
      <p:pic>
        <p:nvPicPr>
          <p:cNvPr id="9" name="Picture 8"/>
          <p:cNvPicPr>
            <a:picLocks noChangeAspect="1"/>
          </p:cNvPicPr>
          <p:nvPr/>
        </p:nvPicPr>
        <p:blipFill rotWithShape="1">
          <a:blip r:embed="rId5"/>
          <a:srcRect l="6160" r="10048" b="18922"/>
          <a:stretch/>
        </p:blipFill>
        <p:spPr>
          <a:xfrm>
            <a:off x="5196139" y="2484006"/>
            <a:ext cx="3709785" cy="1612411"/>
          </a:xfrm>
          <a:prstGeom prst="rect">
            <a:avLst/>
          </a:prstGeom>
          <a:ln>
            <a:solidFill>
              <a:schemeClr val="tx1"/>
            </a:solidFill>
          </a:ln>
        </p:spPr>
      </p:pic>
    </p:spTree>
    <p:extLst>
      <p:ext uri="{BB962C8B-B14F-4D97-AF65-F5344CB8AC3E}">
        <p14:creationId xmlns:p14="http://schemas.microsoft.com/office/powerpoint/2010/main" val="241922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a:xfrm>
            <a:off x="457200" y="227943"/>
            <a:ext cx="8229600" cy="1143000"/>
          </a:xfrm>
        </p:spPr>
        <p:txBody>
          <a:bodyPr>
            <a:normAutofit/>
          </a:bodyPr>
          <a:lstStyle/>
          <a:p>
            <a:r>
              <a:rPr lang="en-US" b="1" dirty="0"/>
              <a:t>Application: CSS Profile</a:t>
            </a:r>
            <a:endParaRPr lang="en-US" dirty="0"/>
          </a:p>
        </p:txBody>
      </p:sp>
      <p:sp>
        <p:nvSpPr>
          <p:cNvPr id="8" name="Content Placeholder 7"/>
          <p:cNvSpPr>
            <a:spLocks noGrp="1"/>
          </p:cNvSpPr>
          <p:nvPr>
            <p:ph idx="4294967295"/>
          </p:nvPr>
        </p:nvSpPr>
        <p:spPr>
          <a:xfrm>
            <a:off x="314325" y="1369176"/>
            <a:ext cx="8668283" cy="4364874"/>
          </a:xfrm>
        </p:spPr>
        <p:txBody>
          <a:bodyPr>
            <a:normAutofit/>
          </a:bodyPr>
          <a:lstStyle/>
          <a:p>
            <a:r>
              <a:rPr lang="en-US" sz="2200" dirty="0">
                <a:latin typeface="Arial"/>
              </a:rPr>
              <a:t>Approximately 400 Colleges and Organizations use the CSS profile to determine how they will award institutional funds</a:t>
            </a:r>
          </a:p>
          <a:p>
            <a:r>
              <a:rPr lang="en-US" sz="2200" dirty="0">
                <a:latin typeface="Arial"/>
              </a:rPr>
              <a:t>Available 10/1 each year and collects more comprehensive income, asset and household information than the FAFSA (i.e. assets for business owners regardless of number of employees)</a:t>
            </a:r>
          </a:p>
          <a:p>
            <a:r>
              <a:rPr lang="en-US" sz="2200" dirty="0">
                <a:latin typeface="Arial"/>
              </a:rPr>
              <a:t>Aligns with the FAFSA’s use of prior - prior year income </a:t>
            </a:r>
            <a:r>
              <a:rPr lang="en-US" sz="2000" dirty="0">
                <a:latin typeface="Arial"/>
              </a:rPr>
              <a:t>(2021 for 2023-2024)</a:t>
            </a:r>
          </a:p>
          <a:p>
            <a:pPr>
              <a:buNone/>
            </a:pPr>
            <a:endParaRPr lang="en-US" sz="1800" dirty="0">
              <a:latin typeface="Arial"/>
            </a:endParaRPr>
          </a:p>
          <a:p>
            <a:pPr algn="ctr">
              <a:buNone/>
            </a:pPr>
            <a:r>
              <a:rPr lang="en-US" sz="2200" dirty="0">
                <a:latin typeface="Arial"/>
              </a:rPr>
              <a:t>Register -  Complete Application – Make payment – Submit</a:t>
            </a:r>
          </a:p>
          <a:p>
            <a:pPr algn="ctr">
              <a:buNone/>
            </a:pPr>
            <a:r>
              <a:rPr lang="en-US" sz="2200" dirty="0">
                <a:latin typeface="Arial"/>
              </a:rPr>
              <a:t>No payment for income under $100,000 </a:t>
            </a:r>
          </a:p>
          <a:p>
            <a:pPr algn="ctr">
              <a:buNone/>
            </a:pPr>
            <a:r>
              <a:rPr lang="en-US" sz="2200" dirty="0">
                <a:latin typeface="Arial"/>
              </a:rPr>
              <a:t>All others, $25 for first application and $16 for each additional</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18</a:t>
            </a:fld>
            <a:endParaRPr lang="en-US" dirty="0"/>
          </a:p>
        </p:txBody>
      </p:sp>
    </p:spTree>
    <p:extLst>
      <p:ext uri="{BB962C8B-B14F-4D97-AF65-F5344CB8AC3E}">
        <p14:creationId xmlns:p14="http://schemas.microsoft.com/office/powerpoint/2010/main" val="27761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Higher Education Student Assistance Authority</a:t>
            </a:r>
            <a:endParaRPr lang="en-US" dirty="0"/>
          </a:p>
        </p:txBody>
      </p:sp>
      <p:sp>
        <p:nvSpPr>
          <p:cNvPr id="9" name="Rectangle 2"/>
          <p:cNvSpPr>
            <a:spLocks noGrp="1" noChangeArrowheads="1"/>
          </p:cNvSpPr>
          <p:nvPr>
            <p:ph type="title"/>
          </p:nvPr>
        </p:nvSpPr>
        <p:spPr>
          <a:xfrm>
            <a:off x="0" y="228600"/>
            <a:ext cx="9144000" cy="1143000"/>
          </a:xfrm>
        </p:spPr>
        <p:txBody>
          <a:bodyPr>
            <a:normAutofit/>
          </a:bodyPr>
          <a:lstStyle/>
          <a:p>
            <a:r>
              <a:rPr lang="en-US" b="1" dirty="0">
                <a:latin typeface="Arial"/>
              </a:rPr>
              <a:t>CSS Profile</a:t>
            </a:r>
          </a:p>
        </p:txBody>
      </p:sp>
      <p:sp>
        <p:nvSpPr>
          <p:cNvPr id="3" name="Content Placeholder 2"/>
          <p:cNvSpPr>
            <a:spLocks noGrp="1"/>
          </p:cNvSpPr>
          <p:nvPr>
            <p:ph idx="4294967295"/>
          </p:nvPr>
        </p:nvSpPr>
        <p:spPr>
          <a:xfrm>
            <a:off x="326984" y="1371600"/>
            <a:ext cx="8711293" cy="4267200"/>
          </a:xfrm>
        </p:spPr>
        <p:txBody>
          <a:bodyPr>
            <a:normAutofit fontScale="85000" lnSpcReduction="20000"/>
          </a:bodyPr>
          <a:lstStyle/>
          <a:p>
            <a:pPr marL="457200" lvl="1" indent="0">
              <a:buNone/>
            </a:pPr>
            <a:r>
              <a:rPr lang="en-US" dirty="0">
                <a:solidFill>
                  <a:srgbClr val="000000"/>
                </a:solidFill>
                <a:latin typeface="Arial"/>
              </a:rPr>
              <a:t>Website to apply for profile</a:t>
            </a:r>
          </a:p>
          <a:p>
            <a:endParaRPr lang="en-US" dirty="0">
              <a:solidFill>
                <a:srgbClr val="000000"/>
              </a:solidFill>
              <a:latin typeface="Arial"/>
            </a:endParaRPr>
          </a:p>
          <a:p>
            <a:pPr marL="731520">
              <a:buNone/>
            </a:pPr>
            <a:r>
              <a:rPr lang="en-US" sz="2600" dirty="0">
                <a:hlinkClick r:id="rId3"/>
              </a:rPr>
              <a:t>https://cssprofile.collegeboard.org/</a:t>
            </a:r>
            <a:endParaRPr lang="en-US" sz="2600" dirty="0"/>
          </a:p>
          <a:p>
            <a:pPr marL="731520">
              <a:buNone/>
            </a:pPr>
            <a:endParaRPr lang="en-US" dirty="0">
              <a:solidFill>
                <a:srgbClr val="000000"/>
              </a:solidFill>
              <a:latin typeface="Arial"/>
            </a:endParaRPr>
          </a:p>
          <a:p>
            <a:pPr marL="0" indent="0">
              <a:buNone/>
            </a:pPr>
            <a:r>
              <a:rPr lang="en-US" dirty="0">
                <a:solidFill>
                  <a:srgbClr val="000000"/>
                </a:solidFill>
                <a:latin typeface="Arial"/>
              </a:rPr>
              <a:t>    Website to apply for Noncustodial Profile:</a:t>
            </a:r>
          </a:p>
          <a:p>
            <a:pPr marL="731520">
              <a:buNone/>
            </a:pPr>
            <a:r>
              <a:rPr lang="en-US" sz="2400" u="sng" dirty="0">
                <a:solidFill>
                  <a:srgbClr val="92D050"/>
                </a:solidFill>
              </a:rPr>
              <a:t>https://www.proprofs.com/training/course/?title=202223-completing-the-css-profile-for-noncustodial-parent_610a90e612320</a:t>
            </a:r>
            <a:endParaRPr lang="en-US" sz="2400" u="sng" dirty="0">
              <a:solidFill>
                <a:srgbClr val="92D050"/>
              </a:solidFill>
              <a:latin typeface="Arial"/>
            </a:endParaRPr>
          </a:p>
          <a:p>
            <a:pPr algn="ctr">
              <a:buNone/>
            </a:pPr>
            <a:endParaRPr lang="en-US" dirty="0">
              <a:solidFill>
                <a:srgbClr val="000000"/>
              </a:solidFill>
              <a:latin typeface="Arial"/>
            </a:endParaRPr>
          </a:p>
          <a:p>
            <a:pPr algn="ctr">
              <a:buNone/>
            </a:pPr>
            <a:r>
              <a:rPr lang="en-US" dirty="0">
                <a:solidFill>
                  <a:srgbClr val="000000"/>
                </a:solidFill>
                <a:latin typeface="Arial"/>
              </a:rPr>
              <a:t>Customer Support</a:t>
            </a:r>
          </a:p>
          <a:p>
            <a:pPr algn="ctr">
              <a:buNone/>
            </a:pPr>
            <a:r>
              <a:rPr lang="en-US" dirty="0">
                <a:solidFill>
                  <a:srgbClr val="000000"/>
                </a:solidFill>
                <a:latin typeface="Arial"/>
              </a:rPr>
              <a:t>844-202-0524</a:t>
            </a:r>
          </a:p>
          <a:p>
            <a:pPr algn="ctr">
              <a:buNone/>
            </a:pPr>
            <a:r>
              <a:rPr lang="en-US" dirty="0">
                <a:solidFill>
                  <a:srgbClr val="000000"/>
                </a:solidFill>
                <a:latin typeface="Arial"/>
              </a:rPr>
              <a:t>Live Chat Available</a:t>
            </a:r>
          </a:p>
        </p:txBody>
      </p:sp>
      <p:sp>
        <p:nvSpPr>
          <p:cNvPr id="10" name="Slide Number Placeholder 5"/>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19</a:t>
            </a:fld>
            <a:endParaRPr lang="en-US" dirty="0"/>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19</a:t>
            </a:fld>
            <a:endParaRPr lang="en-US" dirty="0"/>
          </a:p>
        </p:txBody>
      </p:sp>
    </p:spTree>
    <p:extLst>
      <p:ext uri="{BB962C8B-B14F-4D97-AF65-F5344CB8AC3E}">
        <p14:creationId xmlns:p14="http://schemas.microsoft.com/office/powerpoint/2010/main" val="212240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143000" y="1447800"/>
            <a:ext cx="6781800" cy="3065455"/>
          </a:xfrm>
          <a:prstGeom prst="rect">
            <a:avLst/>
          </a:prstGeom>
          <a:noFill/>
          <a:ln w="9525">
            <a:noFill/>
            <a:miter lim="800000"/>
            <a:headEnd/>
            <a:tailEnd/>
          </a:ln>
        </p:spPr>
        <p:txBody>
          <a:bodyPr>
            <a:spAutoFit/>
          </a:bodyPr>
          <a:lstStyle/>
          <a:p>
            <a:pPr algn="ctr" eaLnBrk="1" hangingPunct="1">
              <a:lnSpc>
                <a:spcPct val="115000"/>
              </a:lnSpc>
              <a:spcBef>
                <a:spcPct val="25000"/>
              </a:spcBef>
              <a:buClr>
                <a:schemeClr val="folHlink"/>
              </a:buClr>
              <a:buFont typeface="Wingdings" pitchFamily="2" charset="2"/>
              <a:buNone/>
            </a:pPr>
            <a:r>
              <a:rPr lang="en-US" sz="2800" dirty="0">
                <a:latin typeface="Arial"/>
                <a:cs typeface="Times New Roman" pitchFamily="18" charset="0"/>
              </a:rPr>
              <a:t>The Higher Education Student Assistance Authority is the only State agency with the sole mission of providing students and families with the financial and informational resources to pursue their education beyond high school</a:t>
            </a:r>
            <a:r>
              <a:rPr lang="en-US" sz="2800" b="1" dirty="0">
                <a:latin typeface="Arial"/>
                <a:cs typeface="Times New Roman" pitchFamily="18" charset="0"/>
              </a:rPr>
              <a:t>.</a:t>
            </a:r>
            <a:endParaRPr lang="en-US" sz="2800" dirty="0">
              <a:latin typeface="Arial"/>
              <a:cs typeface="Times New Roman" pitchFamily="18" charset="0"/>
            </a:endParaRPr>
          </a:p>
        </p:txBody>
      </p:sp>
      <p:sp>
        <p:nvSpPr>
          <p:cNvPr id="11" name="Footer Placeholder 3"/>
          <p:cNvSpPr>
            <a:spLocks noGrp="1"/>
          </p:cNvSpPr>
          <p:nvPr>
            <p:ph type="ftr" sz="quarter" idx="11"/>
          </p:nvPr>
        </p:nvSpPr>
        <p:spPr/>
        <p:txBody>
          <a:bodyPr/>
          <a:lstStyle/>
          <a:p>
            <a:pPr>
              <a:defRPr/>
            </a:pPr>
            <a:r>
              <a:rPr lang="en-US" dirty="0"/>
              <a:t>Higher Education Student Assistance Authority</a:t>
            </a:r>
          </a:p>
        </p:txBody>
      </p:sp>
      <p:sp>
        <p:nvSpPr>
          <p:cNvPr id="12" name="Slide Number Placeholder 5"/>
          <p:cNvSpPr>
            <a:spLocks noGrp="1"/>
          </p:cNvSpPr>
          <p:nvPr>
            <p:ph type="sldNum" sz="quarter" idx="10"/>
          </p:nvPr>
        </p:nvSpPr>
        <p:spPr>
          <a:xfrm>
            <a:off x="121758" y="6509697"/>
            <a:ext cx="410453" cy="365125"/>
          </a:xfrm>
        </p:spPr>
        <p:txBody>
          <a:bodyPr/>
          <a:lstStyle/>
          <a:p>
            <a:pPr>
              <a:defRPr/>
            </a:pPr>
            <a:fld id="{54D4204F-812D-4FC5-9E71-D2C3C37E9CCE}" type="slidenum">
              <a:rPr lang="en-US" smtClean="0"/>
              <a:pPr>
                <a:defRPr/>
              </a:pPr>
              <a:t>2</a:t>
            </a:fld>
            <a:endParaRPr lang="en-US" dirty="0"/>
          </a:p>
        </p:txBody>
      </p:sp>
      <p:sp>
        <p:nvSpPr>
          <p:cNvPr id="6" name="Title 1"/>
          <p:cNvSpPr>
            <a:spLocks noGrp="1"/>
          </p:cNvSpPr>
          <p:nvPr>
            <p:ph type="title"/>
          </p:nvPr>
        </p:nvSpPr>
        <p:spPr>
          <a:xfrm>
            <a:off x="457200" y="274638"/>
            <a:ext cx="8229600" cy="1143000"/>
          </a:xfrm>
        </p:spPr>
        <p:txBody>
          <a:bodyPr>
            <a:normAutofit/>
          </a:bodyPr>
          <a:lstStyle/>
          <a:p>
            <a:r>
              <a:rPr lang="en-US" b="1" dirty="0"/>
              <a:t>The Mission</a:t>
            </a:r>
          </a:p>
        </p:txBody>
      </p:sp>
      <p:sp>
        <p:nvSpPr>
          <p:cNvPr id="8" name="Slide Number Placeholder 5"/>
          <p:cNvSpPr txBox="1">
            <a:spLocks/>
          </p:cNvSpPr>
          <p:nvPr/>
        </p:nvSpPr>
        <p:spPr>
          <a:xfrm>
            <a:off x="6239408" y="6206942"/>
            <a:ext cx="2743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33" b="0" kern="1200" smtClean="0">
                <a:solidFill>
                  <a:schemeClr val="bg1"/>
                </a:solidFill>
                <a:latin typeface="Helvetica"/>
                <a:ea typeface="+mn-ea"/>
                <a:cs typeface="Helvetica"/>
                <a:sym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altLang="en-US"/>
              <a:t>Financial Aid High School Presentation - </a:t>
            </a:r>
            <a:fld id="{54D4204F-812D-4FC5-9E71-D2C3C37E9CC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19459"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a:xfrm>
            <a:off x="446314" y="179009"/>
            <a:ext cx="8229600" cy="1143000"/>
          </a:xfrm>
        </p:spPr>
        <p:txBody>
          <a:bodyPr>
            <a:noAutofit/>
          </a:bodyPr>
          <a:lstStyle/>
          <a:p>
            <a:pPr lvl="0"/>
            <a:r>
              <a:rPr lang="en-US" b="1" dirty="0"/>
              <a:t>Free Application for Federal </a:t>
            </a:r>
            <a:br>
              <a:rPr lang="en-US" b="1" dirty="0"/>
            </a:br>
            <a:r>
              <a:rPr lang="en-US" b="1" dirty="0"/>
              <a:t>Student Aid (FAFSA)</a:t>
            </a:r>
          </a:p>
        </p:txBody>
      </p:sp>
      <p:sp>
        <p:nvSpPr>
          <p:cNvPr id="18437" name="Rectangle 5"/>
          <p:cNvSpPr>
            <a:spLocks noGrp="1" noChangeArrowheads="1"/>
          </p:cNvSpPr>
          <p:nvPr>
            <p:ph idx="4294967295"/>
          </p:nvPr>
        </p:nvSpPr>
        <p:spPr>
          <a:xfrm>
            <a:off x="723294" y="1322009"/>
            <a:ext cx="7675639" cy="4488057"/>
          </a:xfrm>
        </p:spPr>
        <p:txBody>
          <a:bodyPr lIns="90488" tIns="44450" rIns="90488" bIns="44450">
            <a:normAutofit fontScale="92500"/>
          </a:bodyPr>
          <a:lstStyle/>
          <a:p>
            <a:pPr marL="280988" indent="-280988">
              <a:defRPr/>
            </a:pPr>
            <a:endParaRPr lang="en-US" sz="2300" b="0" dirty="0">
              <a:solidFill>
                <a:srgbClr val="000000"/>
              </a:solidFill>
              <a:latin typeface="Arial"/>
            </a:endParaRPr>
          </a:p>
          <a:p>
            <a:pPr marL="280988" indent="-280988">
              <a:defRPr/>
            </a:pPr>
            <a:r>
              <a:rPr lang="en-US" sz="2300" dirty="0">
                <a:solidFill>
                  <a:srgbClr val="000000"/>
                </a:solidFill>
                <a:latin typeface="Arial"/>
              </a:rPr>
              <a:t>2023-2024 FAFSA available October 1, 2022</a:t>
            </a:r>
          </a:p>
          <a:p>
            <a:pPr marL="280988" indent="-280988">
              <a:defRPr/>
            </a:pPr>
            <a:r>
              <a:rPr lang="en-US" sz="2300" b="0" dirty="0">
                <a:solidFill>
                  <a:srgbClr val="000000"/>
                </a:solidFill>
                <a:latin typeface="Arial"/>
              </a:rPr>
              <a:t>Collects family’s personal and financial information used to calculate the student’s Expected Family Contribution </a:t>
            </a:r>
          </a:p>
          <a:p>
            <a:pPr marL="280988" indent="-280988">
              <a:spcBef>
                <a:spcPct val="65000"/>
              </a:spcBef>
              <a:defRPr/>
            </a:pPr>
            <a:r>
              <a:rPr lang="en-US" sz="2300" b="0" dirty="0">
                <a:solidFill>
                  <a:srgbClr val="000000"/>
                </a:solidFill>
                <a:latin typeface="Arial"/>
              </a:rPr>
              <a:t>File the FAFSA electronically </a:t>
            </a:r>
            <a:r>
              <a:rPr lang="en-US" sz="2300" dirty="0">
                <a:solidFill>
                  <a:srgbClr val="000000"/>
                </a:solidFill>
                <a:latin typeface="Arial"/>
              </a:rPr>
              <a:t>via </a:t>
            </a:r>
            <a:r>
              <a:rPr lang="en-US" sz="2300" dirty="0"/>
              <a:t>FAFSA on the Web at </a:t>
            </a:r>
            <a:r>
              <a:rPr lang="en-US" sz="2300" dirty="0">
                <a:solidFill>
                  <a:schemeClr val="accent1">
                    <a:lumMod val="75000"/>
                  </a:schemeClr>
                </a:solidFill>
                <a:hlinkClick r:id="rId3"/>
              </a:rPr>
              <a:t>www.studentaid.gov</a:t>
            </a:r>
            <a:endParaRPr lang="en-US" sz="2300" dirty="0">
              <a:solidFill>
                <a:schemeClr val="accent1">
                  <a:lumMod val="75000"/>
                </a:schemeClr>
              </a:solidFill>
            </a:endParaRPr>
          </a:p>
          <a:p>
            <a:pPr marL="404813">
              <a:spcBef>
                <a:spcPct val="65000"/>
              </a:spcBef>
              <a:buSzPct val="100000"/>
              <a:defRPr/>
            </a:pPr>
            <a:r>
              <a:rPr lang="en-US" sz="2300" dirty="0">
                <a:solidFill>
                  <a:srgbClr val="000000"/>
                </a:solidFill>
              </a:rPr>
              <a:t>FAFSA Uses prior </a:t>
            </a:r>
            <a:r>
              <a:rPr lang="en-US" sz="2300" dirty="0" err="1">
                <a:solidFill>
                  <a:srgbClr val="000000"/>
                </a:solidFill>
              </a:rPr>
              <a:t>prior</a:t>
            </a:r>
            <a:r>
              <a:rPr lang="en-US" sz="2300" dirty="0">
                <a:solidFill>
                  <a:srgbClr val="000000"/>
                </a:solidFill>
              </a:rPr>
              <a:t> year income information (2021) </a:t>
            </a:r>
          </a:p>
          <a:p>
            <a:pPr marL="404813">
              <a:spcBef>
                <a:spcPct val="65000"/>
              </a:spcBef>
              <a:buSzPct val="100000"/>
              <a:defRPr/>
            </a:pPr>
            <a:r>
              <a:rPr lang="en-US" sz="2300" b="0" dirty="0">
                <a:solidFill>
                  <a:srgbClr val="000000"/>
                </a:solidFill>
                <a:latin typeface="Arial"/>
              </a:rPr>
              <a:t>Use the IRS Data Retrieval Tool to populate income &amp; tax </a:t>
            </a:r>
            <a:r>
              <a:rPr lang="en-US" sz="2300" dirty="0">
                <a:solidFill>
                  <a:srgbClr val="000000"/>
                </a:solidFill>
              </a:rPr>
              <a:t>information with actual prior - prior year tax information    </a:t>
            </a:r>
          </a:p>
          <a:p>
            <a:pPr marL="804863" lvl="1">
              <a:spcBef>
                <a:spcPct val="65000"/>
              </a:spcBef>
              <a:buSzPct val="100000"/>
              <a:defRPr/>
            </a:pPr>
            <a:r>
              <a:rPr lang="en-US" sz="1400" dirty="0">
                <a:solidFill>
                  <a:srgbClr val="000000"/>
                </a:solidFill>
              </a:rPr>
              <a:t>All prior </a:t>
            </a:r>
            <a:r>
              <a:rPr lang="en-US" sz="1400" dirty="0" err="1">
                <a:solidFill>
                  <a:srgbClr val="000000"/>
                </a:solidFill>
              </a:rPr>
              <a:t>prior</a:t>
            </a:r>
            <a:r>
              <a:rPr lang="en-US" sz="1400" dirty="0">
                <a:solidFill>
                  <a:srgbClr val="000000"/>
                </a:solidFill>
              </a:rPr>
              <a:t> year tax information (2021) is already filed, allowing immediate retrieval.</a:t>
            </a:r>
          </a:p>
          <a:p>
            <a:pPr marL="404813">
              <a:spcBef>
                <a:spcPct val="65000"/>
              </a:spcBef>
              <a:buSzPct val="100000"/>
              <a:defRPr/>
            </a:pPr>
            <a:endParaRPr lang="en-US" sz="1700" dirty="0">
              <a:solidFill>
                <a:srgbClr val="000000"/>
              </a:solidFill>
            </a:endParaRPr>
          </a:p>
          <a:p>
            <a:pPr marL="804863" lvl="1">
              <a:spcBef>
                <a:spcPct val="65000"/>
              </a:spcBef>
              <a:buSzPct val="100000"/>
              <a:defRPr/>
            </a:pPr>
            <a:endParaRPr lang="en-US" sz="1900" b="0" dirty="0">
              <a:solidFill>
                <a:schemeClr val="accent6">
                  <a:lumMod val="75000"/>
                </a:schemeClr>
              </a:solidFill>
              <a:latin typeface="Arial"/>
            </a:endParaRPr>
          </a:p>
          <a:p>
            <a:pPr marL="804863" lvl="1">
              <a:spcBef>
                <a:spcPct val="65000"/>
              </a:spcBef>
              <a:buSzPct val="75000"/>
              <a:defRPr/>
            </a:pPr>
            <a:endParaRPr lang="en-US" sz="2800" b="0" dirty="0">
              <a:latin typeface="Constantia" pitchFamily="18" charset="0"/>
            </a:endParaRPr>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20</a:t>
            </a:fld>
            <a:endParaRPr lang="en-US" dirty="0"/>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0"/>
            <a:ext cx="8725433" cy="1143000"/>
          </a:xfrm>
        </p:spPr>
        <p:txBody>
          <a:bodyPr>
            <a:noAutofit/>
          </a:bodyPr>
          <a:lstStyle/>
          <a:p>
            <a:pPr lvl="0"/>
            <a:r>
              <a:rPr lang="en-US" b="1" dirty="0"/>
              <a:t>Federal Student Aid ID</a:t>
            </a:r>
            <a:endParaRPr lang="en-US" dirty="0"/>
          </a:p>
        </p:txBody>
      </p:sp>
      <p:sp>
        <p:nvSpPr>
          <p:cNvPr id="2" name="Content Placeholder 1"/>
          <p:cNvSpPr>
            <a:spLocks noGrp="1"/>
          </p:cNvSpPr>
          <p:nvPr>
            <p:ph idx="4294967295"/>
          </p:nvPr>
        </p:nvSpPr>
        <p:spPr>
          <a:xfrm>
            <a:off x="357189" y="1045029"/>
            <a:ext cx="8625419" cy="4985602"/>
          </a:xfrm>
        </p:spPr>
        <p:txBody>
          <a:bodyPr>
            <a:normAutofit lnSpcReduction="10000"/>
          </a:bodyPr>
          <a:lstStyle/>
          <a:p>
            <a:r>
              <a:rPr lang="en-US" sz="2400" dirty="0"/>
              <a:t>Student &amp; one parent must create a Federal Student Aid ID (FSA ID) at </a:t>
            </a:r>
            <a:r>
              <a:rPr lang="en-US" sz="2400" dirty="0">
                <a:solidFill>
                  <a:srgbClr val="92D050"/>
                </a:solidFill>
                <a:hlinkClick r:id="rId3"/>
              </a:rPr>
              <a:t>www.studentaid.gov</a:t>
            </a:r>
            <a:r>
              <a:rPr lang="en-US" sz="2400" dirty="0">
                <a:solidFill>
                  <a:srgbClr val="92D050"/>
                </a:solidFill>
              </a:rPr>
              <a:t> </a:t>
            </a:r>
            <a:r>
              <a:rPr lang="en-US" sz="2400" dirty="0"/>
              <a:t>by clicking on ‘create account</a:t>
            </a:r>
          </a:p>
          <a:p>
            <a:pPr marL="0" indent="0">
              <a:buNone/>
            </a:pPr>
            <a:endParaRPr lang="en-US" sz="2400" dirty="0">
              <a:solidFill>
                <a:schemeClr val="accent1">
                  <a:lumMod val="75000"/>
                </a:schemeClr>
              </a:solidFill>
            </a:endParaRPr>
          </a:p>
          <a:p>
            <a:r>
              <a:rPr lang="en-US" sz="2400" dirty="0">
                <a:solidFill>
                  <a:srgbClr val="000000"/>
                </a:solidFill>
                <a:latin typeface="Arial"/>
              </a:rPr>
              <a:t>In order to enhance security, FSA ID requires a two step verification. Customers will use their username and password (FSA ID) and will also need to provide a secure code that is provided to the user by text, email, or through an authenticator app each time they log in</a:t>
            </a:r>
          </a:p>
          <a:p>
            <a:pPr marL="457200" lvl="1" indent="0">
              <a:buNone/>
            </a:pPr>
            <a:endParaRPr lang="en-US" sz="2000" dirty="0">
              <a:solidFill>
                <a:srgbClr val="000000"/>
              </a:solidFill>
              <a:latin typeface="Arial"/>
            </a:endParaRPr>
          </a:p>
          <a:p>
            <a:r>
              <a:rPr lang="en-US" sz="2400" dirty="0">
                <a:solidFill>
                  <a:srgbClr val="000000"/>
                </a:solidFill>
                <a:latin typeface="Arial"/>
              </a:rPr>
              <a:t>If you are a parent of a </a:t>
            </a:r>
            <a:r>
              <a:rPr lang="en-US" sz="2400" b="1" i="1" dirty="0">
                <a:solidFill>
                  <a:srgbClr val="000000"/>
                </a:solidFill>
                <a:latin typeface="Arial"/>
              </a:rPr>
              <a:t>dependent student</a:t>
            </a:r>
            <a:r>
              <a:rPr lang="en-US" sz="2400" dirty="0">
                <a:solidFill>
                  <a:srgbClr val="000000"/>
                </a:solidFill>
                <a:latin typeface="Arial"/>
              </a:rPr>
              <a:t>, you will need your own FSA ID</a:t>
            </a:r>
          </a:p>
          <a:p>
            <a:pPr lvl="1"/>
            <a:r>
              <a:rPr lang="en-US" sz="2000" dirty="0">
                <a:solidFill>
                  <a:srgbClr val="000000"/>
                </a:solidFill>
                <a:latin typeface="Arial"/>
              </a:rPr>
              <a:t>All parties must be verified by a mobile phone number or email when creating the FSA ID</a:t>
            </a: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21</a:t>
            </a:fld>
            <a:endParaRPr lang="en-US"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p:txBody>
          <a:bodyPr>
            <a:normAutofit/>
          </a:bodyPr>
          <a:lstStyle/>
          <a:p>
            <a:pPr lvl="0" defTabSz="914400">
              <a:defRPr/>
            </a:pPr>
            <a:r>
              <a:rPr lang="en-US" b="1" dirty="0"/>
              <a:t>IRS Data Retrieval Tool</a:t>
            </a:r>
          </a:p>
        </p:txBody>
      </p:sp>
      <p:sp>
        <p:nvSpPr>
          <p:cNvPr id="5" name="Content Placeholder 4"/>
          <p:cNvSpPr>
            <a:spLocks noGrp="1"/>
          </p:cNvSpPr>
          <p:nvPr>
            <p:ph idx="4294967295"/>
          </p:nvPr>
        </p:nvSpPr>
        <p:spPr>
          <a:xfrm>
            <a:off x="1157882" y="1600201"/>
            <a:ext cx="7283452" cy="3638728"/>
          </a:xfrm>
        </p:spPr>
        <p:txBody>
          <a:bodyPr>
            <a:normAutofit/>
          </a:bodyPr>
          <a:lstStyle/>
          <a:p>
            <a:r>
              <a:rPr lang="en-US" sz="2400" dirty="0">
                <a:solidFill>
                  <a:srgbClr val="000000"/>
                </a:solidFill>
              </a:rPr>
              <a:t>The IRS data retrieval tool or (DRT) is used to transfer tax return information into the FAFSA</a:t>
            </a:r>
          </a:p>
          <a:p>
            <a:r>
              <a:rPr lang="en-US" sz="2400" dirty="0">
                <a:solidFill>
                  <a:srgbClr val="000000"/>
                </a:solidFill>
              </a:rPr>
              <a:t>The DRT will be available beginning October 1</a:t>
            </a:r>
            <a:r>
              <a:rPr lang="en-US" sz="2400" baseline="30000" dirty="0">
                <a:solidFill>
                  <a:srgbClr val="000000"/>
                </a:solidFill>
              </a:rPr>
              <a:t>st</a:t>
            </a:r>
            <a:r>
              <a:rPr lang="en-US" sz="2400" dirty="0">
                <a:solidFill>
                  <a:srgbClr val="000000"/>
                </a:solidFill>
              </a:rPr>
              <a:t> to support early FAFSA</a:t>
            </a:r>
          </a:p>
          <a:p>
            <a:r>
              <a:rPr lang="en-US" sz="2400" dirty="0">
                <a:solidFill>
                  <a:srgbClr val="000000"/>
                </a:solidFill>
              </a:rPr>
              <a:t>Tax filers who file Married filing separately and foreign tax returns cannot use DRT</a:t>
            </a:r>
          </a:p>
          <a:p>
            <a:r>
              <a:rPr lang="en-US" sz="2400" dirty="0">
                <a:solidFill>
                  <a:srgbClr val="000000"/>
                </a:solidFill>
              </a:rPr>
              <a:t>Amended tax returns – original tax data will be transferred</a:t>
            </a: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22</a:t>
            </a:fld>
            <a:endParaRPr lang="en-US" dirty="0"/>
          </a:p>
        </p:txBody>
      </p:sp>
    </p:spTree>
    <p:extLst>
      <p:ext uri="{BB962C8B-B14F-4D97-AF65-F5344CB8AC3E}">
        <p14:creationId xmlns:p14="http://schemas.microsoft.com/office/powerpoint/2010/main" val="2838577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518996" y="113967"/>
            <a:ext cx="8229600" cy="1143000"/>
          </a:xfrm>
        </p:spPr>
        <p:txBody>
          <a:bodyPr>
            <a:normAutofit fontScale="90000"/>
          </a:bodyPr>
          <a:lstStyle/>
          <a:p>
            <a:pPr lvl="0"/>
            <a:br>
              <a:rPr lang="en-US" sz="4000" b="1" dirty="0">
                <a:solidFill>
                  <a:srgbClr val="008000"/>
                </a:solidFill>
              </a:rPr>
            </a:br>
            <a:r>
              <a:rPr lang="en-US" sz="4900" b="1" dirty="0"/>
              <a:t>Notification of Which Tax </a:t>
            </a:r>
            <a:br>
              <a:rPr lang="en-US" sz="4900" b="1" dirty="0"/>
            </a:br>
            <a:r>
              <a:rPr lang="en-US" sz="4900" b="1" dirty="0"/>
              <a:t>Year to Use</a:t>
            </a:r>
            <a:br>
              <a:rPr lang="en-US" sz="4900" dirty="0"/>
            </a:br>
            <a:endParaRPr lang="en-US" sz="4900" dirty="0"/>
          </a:p>
        </p:txBody>
      </p:sp>
      <p:sp>
        <p:nvSpPr>
          <p:cNvPr id="7" name="Rectangle 6"/>
          <p:cNvSpPr/>
          <p:nvPr/>
        </p:nvSpPr>
        <p:spPr>
          <a:xfrm>
            <a:off x="4936066" y="3439583"/>
            <a:ext cx="283633" cy="656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37750" y="4038567"/>
            <a:ext cx="249767" cy="804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653640" y="3630613"/>
            <a:ext cx="291906" cy="1259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14243" y="1254184"/>
            <a:ext cx="7039106" cy="1015663"/>
          </a:xfrm>
          <a:prstGeom prst="rect">
            <a:avLst/>
          </a:prstGeom>
          <a:noFill/>
        </p:spPr>
        <p:txBody>
          <a:bodyPr wrap="none" rtlCol="0">
            <a:spAutoFit/>
          </a:bodyPr>
          <a:lstStyle/>
          <a:p>
            <a:pPr algn="ctr"/>
            <a:r>
              <a:rPr lang="en-US" sz="2000" dirty="0"/>
              <a:t>Applicants and parents will be instructed to provide financial </a:t>
            </a:r>
            <a:br>
              <a:rPr lang="en-US" sz="2000" dirty="0"/>
            </a:br>
            <a:r>
              <a:rPr lang="en-US" sz="2000" dirty="0"/>
              <a:t>information from their 2021 tax return</a:t>
            </a:r>
            <a:br>
              <a:rPr lang="en-US" sz="2000" dirty="0"/>
            </a:br>
            <a:endParaRPr lang="en-US" sz="2000" dirty="0"/>
          </a:p>
        </p:txBody>
      </p:sp>
      <p:sp>
        <p:nvSpPr>
          <p:cNvPr id="15"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23</a:t>
            </a:fld>
            <a:endParaRPr lang="en-US" dirty="0"/>
          </a:p>
        </p:txBody>
      </p:sp>
      <p:sp>
        <p:nvSpPr>
          <p:cNvPr id="18" name="Rectangle 17"/>
          <p:cNvSpPr/>
          <p:nvPr/>
        </p:nvSpPr>
        <p:spPr>
          <a:xfrm>
            <a:off x="4633796" y="4711853"/>
            <a:ext cx="291906" cy="1259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226079" y="4369675"/>
            <a:ext cx="273111" cy="1477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Screenshot of 2021-22 “Parent Tax Filing Status” view.&#10;&#10;Note: This is the first view in the Parent Financials section.&#10;&#10;" title="2021-22 “Parent Tax Filing Status” view."/>
          <p:cNvPicPr>
            <a:picLocks noChangeAspect="1"/>
          </p:cNvPicPr>
          <p:nvPr/>
        </p:nvPicPr>
        <p:blipFill rotWithShape="1">
          <a:blip r:embed="rId3">
            <a:extLst>
              <a:ext uri="{28A0092B-C50C-407E-A947-70E740481C1C}">
                <a14:useLocalDpi xmlns:a14="http://schemas.microsoft.com/office/drawing/2010/main" val="0"/>
              </a:ext>
            </a:extLst>
          </a:blip>
          <a:srcRect l="2779" t="681" r="5111" b="40599"/>
          <a:stretch/>
        </p:blipFill>
        <p:spPr>
          <a:xfrm>
            <a:off x="1782975" y="2119041"/>
            <a:ext cx="5557423" cy="3667196"/>
          </a:xfrm>
          <a:prstGeom prst="rect">
            <a:avLst/>
          </a:prstGeom>
          <a:ln w="19050">
            <a:solidFill>
              <a:schemeClr val="tx1"/>
            </a:solidFill>
          </a:ln>
        </p:spPr>
      </p:pic>
      <p:sp>
        <p:nvSpPr>
          <p:cNvPr id="3" name="Rectangle 2"/>
          <p:cNvSpPr/>
          <p:nvPr/>
        </p:nvSpPr>
        <p:spPr>
          <a:xfrm>
            <a:off x="5782208" y="3896945"/>
            <a:ext cx="241221" cy="2220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696016" y="3865423"/>
            <a:ext cx="460959" cy="215444"/>
          </a:xfrm>
          <a:prstGeom prst="rect">
            <a:avLst/>
          </a:prstGeom>
          <a:noFill/>
        </p:spPr>
        <p:txBody>
          <a:bodyPr wrap="square" rtlCol="0">
            <a:spAutoFit/>
          </a:bodyPr>
          <a:lstStyle/>
          <a:p>
            <a:r>
              <a:rPr lang="en-US" sz="800" b="1" dirty="0">
                <a:solidFill>
                  <a:schemeClr val="tx1">
                    <a:lumMod val="50000"/>
                    <a:lumOff val="50000"/>
                  </a:schemeClr>
                </a:solidFill>
                <a:latin typeface="+mn-lt"/>
              </a:rPr>
              <a:t>2021</a:t>
            </a:r>
          </a:p>
        </p:txBody>
      </p:sp>
      <p:sp>
        <p:nvSpPr>
          <p:cNvPr id="9" name="Rectangle 8"/>
          <p:cNvSpPr/>
          <p:nvPr/>
        </p:nvSpPr>
        <p:spPr>
          <a:xfrm>
            <a:off x="2136150" y="4437467"/>
            <a:ext cx="236936" cy="105791"/>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TextBox 13"/>
          <p:cNvSpPr txBox="1"/>
          <p:nvPr/>
        </p:nvSpPr>
        <p:spPr>
          <a:xfrm>
            <a:off x="2051497" y="4373972"/>
            <a:ext cx="415498" cy="215444"/>
          </a:xfrm>
          <a:prstGeom prst="rect">
            <a:avLst/>
          </a:prstGeom>
          <a:noFill/>
        </p:spPr>
        <p:txBody>
          <a:bodyPr wrap="none" rtlCol="0">
            <a:spAutoFit/>
          </a:bodyPr>
          <a:lstStyle/>
          <a:p>
            <a:r>
              <a:rPr lang="en-US" sz="800" b="1" dirty="0">
                <a:solidFill>
                  <a:schemeClr val="tx1">
                    <a:lumMod val="50000"/>
                    <a:lumOff val="50000"/>
                  </a:schemeClr>
                </a:solidFill>
                <a:latin typeface="+mn-lt"/>
              </a:rPr>
              <a:t>2021</a:t>
            </a:r>
          </a:p>
        </p:txBody>
      </p:sp>
      <p:sp>
        <p:nvSpPr>
          <p:cNvPr id="21" name="Rectangle 20"/>
          <p:cNvSpPr/>
          <p:nvPr/>
        </p:nvSpPr>
        <p:spPr>
          <a:xfrm>
            <a:off x="4458254" y="4918131"/>
            <a:ext cx="255735" cy="78006"/>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2" name="Rectangle 21"/>
          <p:cNvSpPr/>
          <p:nvPr/>
        </p:nvSpPr>
        <p:spPr>
          <a:xfrm>
            <a:off x="2146302" y="5351496"/>
            <a:ext cx="226784" cy="110309"/>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368585" y="4849412"/>
            <a:ext cx="415498" cy="215444"/>
          </a:xfrm>
          <a:prstGeom prst="rect">
            <a:avLst/>
          </a:prstGeom>
          <a:noFill/>
        </p:spPr>
        <p:txBody>
          <a:bodyPr wrap="none" rtlCol="0">
            <a:spAutoFit/>
          </a:bodyPr>
          <a:lstStyle/>
          <a:p>
            <a:r>
              <a:rPr lang="en-US" sz="800" b="1" dirty="0">
                <a:solidFill>
                  <a:schemeClr val="tx1">
                    <a:lumMod val="50000"/>
                    <a:lumOff val="50000"/>
                  </a:schemeClr>
                </a:solidFill>
                <a:latin typeface="+mn-lt"/>
              </a:rPr>
              <a:t>2021</a:t>
            </a:r>
          </a:p>
        </p:txBody>
      </p:sp>
      <p:sp>
        <p:nvSpPr>
          <p:cNvPr id="23" name="TextBox 22"/>
          <p:cNvSpPr txBox="1"/>
          <p:nvPr/>
        </p:nvSpPr>
        <p:spPr>
          <a:xfrm>
            <a:off x="2055797" y="5310785"/>
            <a:ext cx="415498" cy="215444"/>
          </a:xfrm>
          <a:prstGeom prst="rect">
            <a:avLst/>
          </a:prstGeom>
          <a:noFill/>
        </p:spPr>
        <p:txBody>
          <a:bodyPr wrap="none" rtlCol="0">
            <a:spAutoFit/>
          </a:bodyPr>
          <a:lstStyle/>
          <a:p>
            <a:r>
              <a:rPr lang="en-US" sz="800" b="1" dirty="0">
                <a:solidFill>
                  <a:schemeClr val="tx1">
                    <a:lumMod val="50000"/>
                    <a:lumOff val="50000"/>
                  </a:schemeClr>
                </a:solidFill>
                <a:latin typeface="+mj-lt"/>
                <a:cs typeface="Calibri" panose="020F0502020204030204" pitchFamily="34" charset="0"/>
              </a:rPr>
              <a:t>2021</a:t>
            </a:r>
          </a:p>
        </p:txBody>
      </p:sp>
    </p:spTree>
    <p:extLst>
      <p:ext uri="{BB962C8B-B14F-4D97-AF65-F5344CB8AC3E}">
        <p14:creationId xmlns:p14="http://schemas.microsoft.com/office/powerpoint/2010/main" val="195754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General Highlighted Eligibility </a:t>
            </a:r>
            <a:br>
              <a:rPr lang="en-US" b="1" dirty="0"/>
            </a:br>
            <a:r>
              <a:rPr lang="en-US" b="1" dirty="0"/>
              <a:t>Requirements for FAFSA</a:t>
            </a:r>
            <a:endParaRPr lang="en-US" dirty="0"/>
          </a:p>
        </p:txBody>
      </p:sp>
      <p:sp>
        <p:nvSpPr>
          <p:cNvPr id="17411" name="Rectangle 3"/>
          <p:cNvSpPr>
            <a:spLocks noGrp="1" noChangeArrowheads="1"/>
          </p:cNvSpPr>
          <p:nvPr>
            <p:ph idx="4294967295"/>
          </p:nvPr>
        </p:nvSpPr>
        <p:spPr>
          <a:xfrm>
            <a:off x="1083178" y="1858372"/>
            <a:ext cx="7741003" cy="3856628"/>
          </a:xfrm>
        </p:spPr>
        <p:txBody>
          <a:bodyPr>
            <a:normAutofit/>
          </a:bodyPr>
          <a:lstStyle/>
          <a:p>
            <a:pPr>
              <a:spcBef>
                <a:spcPct val="50000"/>
              </a:spcBef>
            </a:pPr>
            <a:r>
              <a:rPr lang="en-US" sz="2400" dirty="0">
                <a:solidFill>
                  <a:srgbClr val="000000"/>
                </a:solidFill>
                <a:latin typeface="Arial"/>
              </a:rPr>
              <a:t>Must </a:t>
            </a:r>
            <a:r>
              <a:rPr lang="en-US" sz="2400" b="0" dirty="0">
                <a:solidFill>
                  <a:srgbClr val="000000"/>
                </a:solidFill>
                <a:latin typeface="Arial"/>
              </a:rPr>
              <a:t>have a valid Social Security Number</a:t>
            </a:r>
          </a:p>
          <a:p>
            <a:pPr>
              <a:lnSpc>
                <a:spcPct val="90000"/>
              </a:lnSpc>
              <a:spcBef>
                <a:spcPct val="50000"/>
              </a:spcBef>
            </a:pPr>
            <a:r>
              <a:rPr lang="en-US" sz="2400" b="0" dirty="0">
                <a:solidFill>
                  <a:srgbClr val="000000"/>
                </a:solidFill>
                <a:latin typeface="Arial"/>
              </a:rPr>
              <a:t>Must be enrolled or accepted for enrollment in an eligible program of study</a:t>
            </a:r>
          </a:p>
          <a:p>
            <a:pPr>
              <a:lnSpc>
                <a:spcPct val="90000"/>
              </a:lnSpc>
              <a:spcBef>
                <a:spcPct val="50000"/>
              </a:spcBef>
            </a:pPr>
            <a:r>
              <a:rPr lang="en-US" sz="2400" b="0" dirty="0">
                <a:solidFill>
                  <a:srgbClr val="000000"/>
                </a:solidFill>
                <a:latin typeface="Arial"/>
              </a:rPr>
              <a:t>Must be pursuing a degree, certificate, or other recognized credential</a:t>
            </a:r>
          </a:p>
          <a:p>
            <a:pPr>
              <a:lnSpc>
                <a:spcPct val="90000"/>
              </a:lnSpc>
              <a:spcBef>
                <a:spcPct val="50000"/>
              </a:spcBef>
            </a:pPr>
            <a:r>
              <a:rPr lang="en-US" sz="2400" b="0" dirty="0">
                <a:solidFill>
                  <a:srgbClr val="000000"/>
                </a:solidFill>
                <a:latin typeface="Arial"/>
              </a:rPr>
              <a:t>Must be a U.S. citizen or eligible noncitizen</a:t>
            </a:r>
          </a:p>
          <a:p>
            <a:pPr marL="0" indent="0">
              <a:lnSpc>
                <a:spcPct val="90000"/>
              </a:lnSpc>
              <a:spcBef>
                <a:spcPct val="50000"/>
              </a:spcBef>
              <a:buNone/>
            </a:pPr>
            <a:endParaRPr lang="en-US" sz="2400" b="0" dirty="0">
              <a:solidFill>
                <a:srgbClr val="000000"/>
              </a:solidFill>
              <a:latin typeface="Arial"/>
            </a:endParaRPr>
          </a:p>
          <a:p>
            <a:pPr>
              <a:lnSpc>
                <a:spcPct val="90000"/>
              </a:lnSpc>
              <a:spcBef>
                <a:spcPct val="50000"/>
              </a:spcBef>
            </a:pPr>
            <a:endParaRPr lang="en-US" sz="2400" b="0" dirty="0">
              <a:solidFill>
                <a:schemeClr val="accent6">
                  <a:lumMod val="75000"/>
                </a:schemeClr>
              </a:solidFill>
              <a:latin typeface="Constantia" pitchFamily="18" charset="0"/>
            </a:endParaRP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24</a:t>
            </a:fld>
            <a:endParaRPr lang="en-US" dirty="0"/>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Key Components of the FAFSA</a:t>
            </a:r>
          </a:p>
        </p:txBody>
      </p:sp>
      <p:sp>
        <p:nvSpPr>
          <p:cNvPr id="25605" name="Rectangle 5"/>
          <p:cNvSpPr>
            <a:spLocks noGrp="1" noChangeArrowheads="1"/>
          </p:cNvSpPr>
          <p:nvPr>
            <p:ph idx="4294967295"/>
          </p:nvPr>
        </p:nvSpPr>
        <p:spPr>
          <a:xfrm>
            <a:off x="457200" y="1346307"/>
            <a:ext cx="8228900" cy="4417136"/>
          </a:xfrm>
          <a:noFill/>
        </p:spPr>
        <p:txBody>
          <a:bodyPr lIns="90488" tIns="44450" rIns="90488" bIns="44450">
            <a:normAutofit fontScale="92500" lnSpcReduction="10000"/>
          </a:bodyPr>
          <a:lstStyle/>
          <a:p>
            <a:pPr lvl="0">
              <a:spcBef>
                <a:spcPct val="0"/>
              </a:spcBef>
              <a:defRPr/>
            </a:pPr>
            <a:r>
              <a:rPr lang="en-US" sz="1900" dirty="0">
                <a:solidFill>
                  <a:srgbClr val="000000"/>
                </a:solidFill>
                <a:latin typeface="Arial"/>
              </a:rPr>
              <a:t>Student Demographics</a:t>
            </a:r>
          </a:p>
          <a:p>
            <a:pPr lvl="1">
              <a:spcBef>
                <a:spcPct val="0"/>
              </a:spcBef>
              <a:defRPr/>
            </a:pPr>
            <a:r>
              <a:rPr lang="en-US" sz="1900" dirty="0">
                <a:solidFill>
                  <a:srgbClr val="000000"/>
                </a:solidFill>
                <a:latin typeface="Arial"/>
              </a:rPr>
              <a:t>Full Name</a:t>
            </a:r>
          </a:p>
          <a:p>
            <a:pPr lvl="1">
              <a:spcBef>
                <a:spcPct val="0"/>
              </a:spcBef>
              <a:defRPr/>
            </a:pPr>
            <a:r>
              <a:rPr lang="en-US" sz="1900" dirty="0">
                <a:solidFill>
                  <a:srgbClr val="000000"/>
                </a:solidFill>
                <a:latin typeface="Arial"/>
              </a:rPr>
              <a:t>Social Security Number</a:t>
            </a:r>
          </a:p>
          <a:p>
            <a:pPr lvl="1">
              <a:spcBef>
                <a:spcPct val="0"/>
              </a:spcBef>
              <a:defRPr/>
            </a:pPr>
            <a:r>
              <a:rPr lang="en-US" sz="1900" dirty="0">
                <a:solidFill>
                  <a:srgbClr val="000000"/>
                </a:solidFill>
                <a:latin typeface="Arial"/>
              </a:rPr>
              <a:t>Date of Birth</a:t>
            </a:r>
          </a:p>
          <a:p>
            <a:pPr lvl="1">
              <a:spcBef>
                <a:spcPct val="0"/>
              </a:spcBef>
              <a:defRPr/>
            </a:pPr>
            <a:r>
              <a:rPr lang="en-US" sz="1900" dirty="0">
                <a:solidFill>
                  <a:srgbClr val="000000"/>
                </a:solidFill>
                <a:latin typeface="Arial"/>
              </a:rPr>
              <a:t>NJ applicants must provide an answer to the driver’s license questions</a:t>
            </a:r>
          </a:p>
          <a:p>
            <a:pPr marL="457200" lvl="1" indent="0">
              <a:spcBef>
                <a:spcPct val="0"/>
              </a:spcBef>
              <a:buNone/>
              <a:defRPr/>
            </a:pPr>
            <a:br>
              <a:rPr lang="en-US" sz="1900" dirty="0">
                <a:solidFill>
                  <a:srgbClr val="000000"/>
                </a:solidFill>
                <a:latin typeface="Arial"/>
              </a:rPr>
            </a:br>
            <a:endParaRPr lang="en-US" sz="1900" dirty="0">
              <a:solidFill>
                <a:srgbClr val="000000"/>
              </a:solidFill>
              <a:latin typeface="Arial"/>
            </a:endParaRPr>
          </a:p>
          <a:p>
            <a:pPr lvl="0">
              <a:spcBef>
                <a:spcPct val="0"/>
              </a:spcBef>
              <a:defRPr/>
            </a:pPr>
            <a:r>
              <a:rPr lang="en-US" sz="1900" dirty="0">
                <a:solidFill>
                  <a:srgbClr val="000000"/>
                </a:solidFill>
                <a:latin typeface="Arial"/>
              </a:rPr>
              <a:t>Student Income and Assets</a:t>
            </a:r>
          </a:p>
          <a:p>
            <a:pPr lvl="1">
              <a:spcBef>
                <a:spcPct val="0"/>
              </a:spcBef>
              <a:defRPr/>
            </a:pPr>
            <a:r>
              <a:rPr lang="en-US" sz="1900" dirty="0">
                <a:solidFill>
                  <a:srgbClr val="000000"/>
                </a:solidFill>
                <a:latin typeface="Arial"/>
              </a:rPr>
              <a:t>IRS Data Retrieval</a:t>
            </a:r>
          </a:p>
          <a:p>
            <a:pPr lvl="1">
              <a:spcBef>
                <a:spcPct val="0"/>
              </a:spcBef>
              <a:defRPr/>
            </a:pPr>
            <a:r>
              <a:rPr lang="en-US" sz="1900" dirty="0">
                <a:solidFill>
                  <a:srgbClr val="000000"/>
                </a:solidFill>
                <a:latin typeface="Arial"/>
              </a:rPr>
              <a:t>Income earned from work</a:t>
            </a:r>
            <a:br>
              <a:rPr lang="en-US" sz="1900" dirty="0">
                <a:solidFill>
                  <a:srgbClr val="000000"/>
                </a:solidFill>
                <a:latin typeface="Arial"/>
              </a:rPr>
            </a:br>
            <a:endParaRPr lang="en-US" sz="1900" dirty="0">
              <a:solidFill>
                <a:srgbClr val="000000"/>
              </a:solidFill>
              <a:latin typeface="Arial"/>
            </a:endParaRPr>
          </a:p>
          <a:p>
            <a:pPr lvl="0">
              <a:spcBef>
                <a:spcPct val="0"/>
              </a:spcBef>
              <a:defRPr/>
            </a:pPr>
            <a:r>
              <a:rPr lang="en-US" sz="1900" dirty="0">
                <a:solidFill>
                  <a:srgbClr val="000000"/>
                </a:solidFill>
                <a:latin typeface="Arial"/>
              </a:rPr>
              <a:t>Student Status: Dependent/Independent</a:t>
            </a:r>
            <a:br>
              <a:rPr lang="en-US" sz="1900" dirty="0">
                <a:solidFill>
                  <a:srgbClr val="000000"/>
                </a:solidFill>
                <a:latin typeface="Arial"/>
              </a:rPr>
            </a:br>
            <a:endParaRPr lang="en-US" sz="1900" dirty="0">
              <a:solidFill>
                <a:srgbClr val="000000"/>
              </a:solidFill>
              <a:latin typeface="Arial"/>
            </a:endParaRPr>
          </a:p>
          <a:p>
            <a:pPr lvl="0">
              <a:spcBef>
                <a:spcPct val="0"/>
              </a:spcBef>
              <a:defRPr/>
            </a:pPr>
            <a:r>
              <a:rPr lang="en-US" sz="1900" dirty="0">
                <a:solidFill>
                  <a:srgbClr val="000000"/>
                </a:solidFill>
                <a:latin typeface="Arial"/>
              </a:rPr>
              <a:t>Parent Demographics-Who is a Parent?</a:t>
            </a:r>
          </a:p>
          <a:p>
            <a:pPr lvl="1">
              <a:spcBef>
                <a:spcPct val="0"/>
              </a:spcBef>
              <a:defRPr/>
            </a:pPr>
            <a:r>
              <a:rPr lang="en-US" sz="1900" dirty="0">
                <a:solidFill>
                  <a:srgbClr val="000000"/>
                </a:solidFill>
                <a:latin typeface="Arial"/>
              </a:rPr>
              <a:t>Social Security Number</a:t>
            </a:r>
          </a:p>
          <a:p>
            <a:pPr lvl="1">
              <a:spcBef>
                <a:spcPct val="0"/>
              </a:spcBef>
              <a:defRPr/>
            </a:pPr>
            <a:r>
              <a:rPr lang="en-US" sz="1900" dirty="0">
                <a:solidFill>
                  <a:srgbClr val="000000"/>
                </a:solidFill>
                <a:latin typeface="Arial"/>
              </a:rPr>
              <a:t>Last Name</a:t>
            </a:r>
          </a:p>
          <a:p>
            <a:pPr lvl="1">
              <a:spcBef>
                <a:spcPct val="0"/>
              </a:spcBef>
              <a:defRPr/>
            </a:pPr>
            <a:r>
              <a:rPr lang="en-US" sz="1900" dirty="0">
                <a:solidFill>
                  <a:srgbClr val="000000"/>
                </a:solidFill>
                <a:latin typeface="Arial"/>
              </a:rPr>
              <a:t>Date of Birth</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25</a:t>
            </a:fld>
            <a:endParaRPr lang="en-US" dirty="0"/>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Key Components of the FAFSA (cont.)</a:t>
            </a:r>
            <a:endParaRPr lang="en-US" dirty="0"/>
          </a:p>
        </p:txBody>
      </p:sp>
      <p:sp>
        <p:nvSpPr>
          <p:cNvPr id="25605" name="Rectangle 5"/>
          <p:cNvSpPr>
            <a:spLocks noGrp="1" noChangeArrowheads="1"/>
          </p:cNvSpPr>
          <p:nvPr>
            <p:ph idx="4294967295"/>
          </p:nvPr>
        </p:nvSpPr>
        <p:spPr>
          <a:xfrm>
            <a:off x="609600" y="1676400"/>
            <a:ext cx="8534400" cy="5029200"/>
          </a:xfrm>
          <a:noFill/>
        </p:spPr>
        <p:txBody>
          <a:bodyPr lIns="90488" tIns="44450" rIns="90488" bIns="44450">
            <a:normAutofit/>
          </a:bodyPr>
          <a:lstStyle/>
          <a:p>
            <a:r>
              <a:rPr lang="en-US" sz="2000" dirty="0">
                <a:solidFill>
                  <a:srgbClr val="000000"/>
                </a:solidFill>
                <a:latin typeface="Arial"/>
              </a:rPr>
              <a:t>Household Size</a:t>
            </a:r>
          </a:p>
          <a:p>
            <a:pPr lvl="1"/>
            <a:r>
              <a:rPr lang="en-US" sz="2000" dirty="0">
                <a:solidFill>
                  <a:srgbClr val="000000"/>
                </a:solidFill>
                <a:latin typeface="Arial"/>
              </a:rPr>
              <a:t>Number in college</a:t>
            </a:r>
          </a:p>
          <a:p>
            <a:r>
              <a:rPr lang="en-US" sz="2000" dirty="0">
                <a:solidFill>
                  <a:srgbClr val="000000"/>
                </a:solidFill>
                <a:latin typeface="Arial"/>
              </a:rPr>
              <a:t>Parent(s) Income and Assets</a:t>
            </a:r>
          </a:p>
          <a:p>
            <a:pPr lvl="1"/>
            <a:r>
              <a:rPr lang="en-US" sz="2000" dirty="0">
                <a:solidFill>
                  <a:srgbClr val="000000"/>
                </a:solidFill>
                <a:latin typeface="Arial"/>
              </a:rPr>
              <a:t>IRS Data Retrieval</a:t>
            </a:r>
          </a:p>
          <a:p>
            <a:pPr lvl="1"/>
            <a:r>
              <a:rPr lang="en-US" sz="2000" dirty="0">
                <a:solidFill>
                  <a:srgbClr val="000000"/>
                </a:solidFill>
                <a:latin typeface="Arial"/>
              </a:rPr>
              <a:t>Income earned from work</a:t>
            </a:r>
          </a:p>
          <a:p>
            <a:pPr lvl="1"/>
            <a:r>
              <a:rPr lang="en-US" sz="2000" dirty="0">
                <a:solidFill>
                  <a:srgbClr val="000000"/>
                </a:solidFill>
                <a:latin typeface="Arial"/>
              </a:rPr>
              <a:t>Dislocated Worker</a:t>
            </a:r>
          </a:p>
          <a:p>
            <a:r>
              <a:rPr lang="en-US" sz="2000" dirty="0">
                <a:solidFill>
                  <a:srgbClr val="000000"/>
                </a:solidFill>
                <a:latin typeface="Arial"/>
              </a:rPr>
              <a:t>Federal Means Tested Benefits</a:t>
            </a:r>
          </a:p>
          <a:p>
            <a:pPr lvl="1"/>
            <a:r>
              <a:rPr lang="en-US" sz="2000" dirty="0">
                <a:solidFill>
                  <a:srgbClr val="000000"/>
                </a:solidFill>
              </a:rPr>
              <a:t>Medicaid, </a:t>
            </a:r>
            <a:r>
              <a:rPr lang="en-US" sz="2000" dirty="0">
                <a:solidFill>
                  <a:srgbClr val="000000"/>
                </a:solidFill>
                <a:latin typeface="Arial"/>
              </a:rPr>
              <a:t>SSI, SNAP, Free or Reduced Price School Lunch, TANF, WIC</a:t>
            </a:r>
          </a:p>
          <a:p>
            <a:pPr lvl="1"/>
            <a:r>
              <a:rPr lang="en-US" sz="2000" dirty="0">
                <a:solidFill>
                  <a:srgbClr val="000000"/>
                </a:solidFill>
                <a:latin typeface="Arial"/>
              </a:rPr>
              <a:t>SNAP is now available for College Students</a:t>
            </a:r>
          </a:p>
          <a:p>
            <a:pPr lvl="1"/>
            <a:r>
              <a:rPr lang="en-US" sz="2000" dirty="0">
                <a:solidFill>
                  <a:srgbClr val="000000"/>
                </a:solidFill>
                <a:latin typeface="Arial"/>
              </a:rPr>
              <a:t>List all colleges of interest (up to 10)</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26</a:t>
            </a:fld>
            <a:endParaRPr lang="en-US"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 name="Title 13"/>
          <p:cNvSpPr>
            <a:spLocks noGrp="1"/>
          </p:cNvSpPr>
          <p:nvPr>
            <p:ph type="title"/>
          </p:nvPr>
        </p:nvSpPr>
        <p:spPr/>
        <p:txBody>
          <a:bodyPr>
            <a:normAutofit/>
          </a:bodyPr>
          <a:lstStyle/>
          <a:p>
            <a:pPr lvl="0"/>
            <a:r>
              <a:rPr lang="en-US" sz="3800" b="1" dirty="0"/>
              <a:t>Click to Apply for State Aid </a:t>
            </a:r>
            <a:endParaRPr lang="en-US" sz="3800" dirty="0"/>
          </a:p>
        </p:txBody>
      </p:sp>
      <p:pic>
        <p:nvPicPr>
          <p:cNvPr id="2" name="Picture 1"/>
          <p:cNvPicPr>
            <a:picLocks noChangeAspect="1"/>
          </p:cNvPicPr>
          <p:nvPr/>
        </p:nvPicPr>
        <p:blipFill rotWithShape="1">
          <a:blip r:embed="rId3"/>
          <a:srcRect l="1804" t="2312" r="1111" b="47517"/>
          <a:stretch/>
        </p:blipFill>
        <p:spPr>
          <a:xfrm>
            <a:off x="871368" y="2674627"/>
            <a:ext cx="7519597" cy="1626555"/>
          </a:xfrm>
          <a:prstGeom prst="rect">
            <a:avLst/>
          </a:prstGeom>
          <a:ln>
            <a:solidFill>
              <a:schemeClr val="tx1"/>
            </a:solidFill>
          </a:ln>
        </p:spPr>
      </p:pic>
      <p:sp>
        <p:nvSpPr>
          <p:cNvPr id="24580" name="Right Arrow 7"/>
          <p:cNvSpPr>
            <a:spLocks noChangeArrowheads="1"/>
          </p:cNvSpPr>
          <p:nvPr/>
        </p:nvSpPr>
        <p:spPr bwMode="auto">
          <a:xfrm>
            <a:off x="92592" y="3190542"/>
            <a:ext cx="797130" cy="533400"/>
          </a:xfrm>
          <a:prstGeom prst="rightArrow">
            <a:avLst>
              <a:gd name="adj1" fmla="val 50000"/>
              <a:gd name="adj2" fmla="val 50005"/>
            </a:avLst>
          </a:prstGeom>
          <a:solidFill>
            <a:schemeClr val="accent1"/>
          </a:solidFill>
          <a:ln w="9525" algn="ctr">
            <a:solidFill>
              <a:schemeClr val="tx1"/>
            </a:solidFill>
            <a:miter lim="800000"/>
            <a:headEnd/>
            <a:tailEnd/>
          </a:ln>
        </p:spPr>
        <p:txBody>
          <a:bodyPr wrap="none"/>
          <a:lstStyle/>
          <a:p>
            <a:endParaRPr lang="en-US">
              <a:solidFill>
                <a:srgbClr val="FF0000"/>
              </a:solidFill>
            </a:endParaRPr>
          </a:p>
        </p:txBody>
      </p:sp>
      <p:grpSp>
        <p:nvGrpSpPr>
          <p:cNvPr id="13" name="Group 12"/>
          <p:cNvGrpSpPr/>
          <p:nvPr/>
        </p:nvGrpSpPr>
        <p:grpSpPr>
          <a:xfrm>
            <a:off x="1111677" y="1228585"/>
            <a:ext cx="7038975" cy="1323975"/>
            <a:chOff x="1084784" y="946330"/>
            <a:chExt cx="7038975" cy="1323975"/>
          </a:xfrm>
        </p:grpSpPr>
        <p:pic>
          <p:nvPicPr>
            <p:cNvPr id="3" name="Picture 2"/>
            <p:cNvPicPr>
              <a:picLocks noChangeAspect="1"/>
            </p:cNvPicPr>
            <p:nvPr/>
          </p:nvPicPr>
          <p:blipFill>
            <a:blip r:embed="rId4"/>
            <a:stretch>
              <a:fillRect/>
            </a:stretch>
          </p:blipFill>
          <p:spPr>
            <a:xfrm>
              <a:off x="1084784" y="946330"/>
              <a:ext cx="7038975" cy="381000"/>
            </a:xfrm>
            <a:prstGeom prst="rect">
              <a:avLst/>
            </a:prstGeom>
          </p:spPr>
        </p:pic>
        <p:pic>
          <p:nvPicPr>
            <p:cNvPr id="9" name="Picture 8"/>
            <p:cNvPicPr>
              <a:picLocks noChangeAspect="1"/>
            </p:cNvPicPr>
            <p:nvPr/>
          </p:nvPicPr>
          <p:blipFill>
            <a:blip r:embed="rId5"/>
            <a:stretch>
              <a:fillRect/>
            </a:stretch>
          </p:blipFill>
          <p:spPr>
            <a:xfrm>
              <a:off x="1084784" y="1327330"/>
              <a:ext cx="7038975" cy="942975"/>
            </a:xfrm>
            <a:prstGeom prst="rect">
              <a:avLst/>
            </a:prstGeom>
          </p:spPr>
        </p:pic>
      </p:grpSp>
      <p:sp>
        <p:nvSpPr>
          <p:cNvPr id="6" name="Rectangle 5"/>
          <p:cNvSpPr/>
          <p:nvPr/>
        </p:nvSpPr>
        <p:spPr>
          <a:xfrm>
            <a:off x="2531740" y="1350652"/>
            <a:ext cx="1870825" cy="187829"/>
          </a:xfrm>
          <a:prstGeom prst="rect">
            <a:avLst/>
          </a:prstGeom>
          <a:solidFill>
            <a:srgbClr val="33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10" name="Rectangle 9"/>
          <p:cNvSpPr/>
          <p:nvPr/>
        </p:nvSpPr>
        <p:spPr>
          <a:xfrm>
            <a:off x="276046" y="4206634"/>
            <a:ext cx="8706562" cy="1723549"/>
          </a:xfrm>
          <a:prstGeom prst="rect">
            <a:avLst/>
          </a:prstGeom>
        </p:spPr>
        <p:txBody>
          <a:bodyPr wrap="square">
            <a:spAutoFit/>
          </a:bodyPr>
          <a:lstStyle/>
          <a:p>
            <a:endParaRPr lang="en-US" sz="1600" dirty="0">
              <a:solidFill>
                <a:srgbClr val="000000"/>
              </a:solidFill>
              <a:latin typeface="Arial"/>
            </a:endParaRPr>
          </a:p>
          <a:p>
            <a:pPr lvl="1"/>
            <a:r>
              <a:rPr lang="en-US" sz="1500" dirty="0">
                <a:solidFill>
                  <a:srgbClr val="000000"/>
                </a:solidFill>
                <a:latin typeface="Arial"/>
              </a:rPr>
              <a:t>This link redirects filers to view instructions regarding the NJFAMS Student Portal.  Applicants are instructed to log into “</a:t>
            </a:r>
            <a:r>
              <a:rPr lang="en-US" sz="1500" b="1" dirty="0">
                <a:solidFill>
                  <a:srgbClr val="000000"/>
                </a:solidFill>
                <a:latin typeface="Arial"/>
              </a:rPr>
              <a:t>NJFAMS.HESAA.org</a:t>
            </a:r>
            <a:r>
              <a:rPr lang="en-US" sz="1500" dirty="0">
                <a:solidFill>
                  <a:srgbClr val="000000"/>
                </a:solidFill>
                <a:latin typeface="Arial"/>
              </a:rPr>
              <a:t>” to create a user ID and password.  In 3-5 business days, students can their check awards and eligibility status and complete any outstanding items on their “To Do” list (There is no State Application only a To-Do-List).</a:t>
            </a:r>
          </a:p>
          <a:p>
            <a:pPr lvl="1"/>
            <a:endParaRPr lang="en-US" sz="1500" dirty="0">
              <a:solidFill>
                <a:srgbClr val="000000"/>
              </a:solidFill>
              <a:latin typeface="Arial"/>
            </a:endParaRPr>
          </a:p>
          <a:p>
            <a:pPr lvl="1"/>
            <a:r>
              <a:rPr lang="en-US" sz="1500" dirty="0">
                <a:solidFill>
                  <a:srgbClr val="000000"/>
                </a:solidFill>
                <a:latin typeface="Arial"/>
              </a:rPr>
              <a:t>Please note, all notifications will be sent to the student email address listed on the FAFSA.</a:t>
            </a:r>
          </a:p>
        </p:txBody>
      </p:sp>
      <p:sp>
        <p:nvSpPr>
          <p:cNvPr id="16" name="Rectangle 15"/>
          <p:cNvSpPr/>
          <p:nvPr/>
        </p:nvSpPr>
        <p:spPr>
          <a:xfrm>
            <a:off x="1848689" y="3386781"/>
            <a:ext cx="1870825" cy="187829"/>
          </a:xfrm>
          <a:prstGeom prst="rect">
            <a:avLst/>
          </a:prstGeom>
          <a:solidFill>
            <a:srgbClr val="33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7" name="TextBox 6"/>
          <p:cNvSpPr txBox="1"/>
          <p:nvPr/>
        </p:nvSpPr>
        <p:spPr>
          <a:xfrm>
            <a:off x="1775537" y="3326437"/>
            <a:ext cx="1790875" cy="261610"/>
          </a:xfrm>
          <a:prstGeom prst="rect">
            <a:avLst/>
          </a:prstGeom>
          <a:noFill/>
        </p:spPr>
        <p:txBody>
          <a:bodyPr wrap="none" rtlCol="0">
            <a:spAutoFit/>
          </a:bodyPr>
          <a:lstStyle/>
          <a:p>
            <a:r>
              <a:rPr lang="en-US" sz="1100" b="1" dirty="0">
                <a:solidFill>
                  <a:schemeClr val="bg1"/>
                </a:solidFill>
              </a:rPr>
              <a:t>New Jersey State based</a:t>
            </a:r>
          </a:p>
        </p:txBody>
      </p:sp>
      <p:sp>
        <p:nvSpPr>
          <p:cNvPr id="15" name="TextBox 14"/>
          <p:cNvSpPr txBox="1"/>
          <p:nvPr/>
        </p:nvSpPr>
        <p:spPr>
          <a:xfrm>
            <a:off x="3485753" y="1304985"/>
            <a:ext cx="1002197" cy="276999"/>
          </a:xfrm>
          <a:prstGeom prst="rect">
            <a:avLst/>
          </a:prstGeom>
          <a:noFill/>
        </p:spPr>
        <p:txBody>
          <a:bodyPr wrap="none" rtlCol="0">
            <a:spAutoFit/>
          </a:bodyPr>
          <a:lstStyle/>
          <a:p>
            <a:r>
              <a:rPr lang="en-US" sz="1200" dirty="0">
                <a:solidFill>
                  <a:schemeClr val="bg1"/>
                </a:solidFill>
              </a:rPr>
              <a:t>2023 - 2024</a:t>
            </a:r>
          </a:p>
        </p:txBody>
      </p:sp>
      <p:sp>
        <p:nvSpPr>
          <p:cNvPr id="1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Common Mistakes Made on the FAFSA</a:t>
            </a:r>
          </a:p>
        </p:txBody>
      </p:sp>
      <p:sp>
        <p:nvSpPr>
          <p:cNvPr id="25605" name="Rectangle 5"/>
          <p:cNvSpPr>
            <a:spLocks noGrp="1" noChangeArrowheads="1"/>
          </p:cNvSpPr>
          <p:nvPr>
            <p:ph idx="4294967295"/>
          </p:nvPr>
        </p:nvSpPr>
        <p:spPr>
          <a:xfrm>
            <a:off x="609600" y="1690278"/>
            <a:ext cx="8373008" cy="3948522"/>
          </a:xfrm>
          <a:noFill/>
        </p:spPr>
        <p:txBody>
          <a:bodyPr lIns="90488" tIns="44450" rIns="90488" bIns="44450">
            <a:normAutofit fontScale="77500" lnSpcReduction="20000"/>
          </a:bodyPr>
          <a:lstStyle/>
          <a:p>
            <a:pPr marL="465138" lvl="0" indent="-449263">
              <a:spcBef>
                <a:spcPct val="0"/>
              </a:spcBef>
              <a:spcAft>
                <a:spcPts val="600"/>
              </a:spcAft>
              <a:defRPr/>
            </a:pPr>
            <a:r>
              <a:rPr lang="en-US" sz="2600" dirty="0">
                <a:solidFill>
                  <a:srgbClr val="000000"/>
                </a:solidFill>
                <a:latin typeface="Arial"/>
              </a:rPr>
              <a:t>Student’s name as it appears on the social security card, social security number, and date of birth.</a:t>
            </a:r>
          </a:p>
          <a:p>
            <a:pPr marL="465138" lvl="0" indent="-449263">
              <a:spcBef>
                <a:spcPct val="0"/>
              </a:spcBef>
              <a:spcAft>
                <a:spcPts val="600"/>
              </a:spcAft>
              <a:defRPr/>
            </a:pPr>
            <a:r>
              <a:rPr lang="en-US" sz="2600" dirty="0">
                <a:solidFill>
                  <a:srgbClr val="000000"/>
                </a:solidFill>
                <a:latin typeface="Arial"/>
              </a:rPr>
              <a:t>Parent section vs. Student section </a:t>
            </a:r>
          </a:p>
          <a:p>
            <a:pPr marL="465138" lvl="0" indent="-449263">
              <a:spcBef>
                <a:spcPct val="0"/>
              </a:spcBef>
              <a:spcAft>
                <a:spcPts val="600"/>
              </a:spcAft>
              <a:defRPr/>
            </a:pPr>
            <a:r>
              <a:rPr lang="en-US" sz="2600" dirty="0">
                <a:solidFill>
                  <a:srgbClr val="000000"/>
                </a:solidFill>
                <a:latin typeface="Arial"/>
              </a:rPr>
              <a:t>Number of people in the household</a:t>
            </a:r>
          </a:p>
          <a:p>
            <a:pPr marL="465138" lvl="0" indent="-449263">
              <a:spcBef>
                <a:spcPct val="0"/>
              </a:spcBef>
              <a:spcAft>
                <a:spcPts val="600"/>
              </a:spcAft>
              <a:defRPr/>
            </a:pPr>
            <a:r>
              <a:rPr lang="en-US" sz="2600" dirty="0">
                <a:solidFill>
                  <a:srgbClr val="000000"/>
                </a:solidFill>
                <a:latin typeface="Arial"/>
              </a:rPr>
              <a:t>Divorced/remarried households</a:t>
            </a:r>
          </a:p>
          <a:p>
            <a:pPr marL="465138" lvl="0" indent="-449263">
              <a:spcBef>
                <a:spcPct val="0"/>
              </a:spcBef>
              <a:spcAft>
                <a:spcPts val="600"/>
              </a:spcAft>
              <a:defRPr/>
            </a:pPr>
            <a:r>
              <a:rPr lang="en-US" sz="2600" dirty="0">
                <a:solidFill>
                  <a:srgbClr val="000000"/>
                </a:solidFill>
                <a:latin typeface="Arial"/>
              </a:rPr>
              <a:t>Taxes paid vs. taxes withheld</a:t>
            </a:r>
          </a:p>
          <a:p>
            <a:pPr marL="465138" lvl="0" indent="-449263">
              <a:spcBef>
                <a:spcPct val="0"/>
              </a:spcBef>
              <a:spcAft>
                <a:spcPts val="600"/>
              </a:spcAft>
              <a:defRPr/>
            </a:pPr>
            <a:r>
              <a:rPr lang="en-US" sz="2600" dirty="0">
                <a:solidFill>
                  <a:srgbClr val="000000"/>
                </a:solidFill>
                <a:latin typeface="Arial"/>
              </a:rPr>
              <a:t>Including untaxable social security benefits </a:t>
            </a:r>
          </a:p>
          <a:p>
            <a:pPr marL="465138" lvl="0" indent="-449263">
              <a:spcBef>
                <a:spcPct val="0"/>
              </a:spcBef>
              <a:spcAft>
                <a:spcPts val="600"/>
              </a:spcAft>
              <a:defRPr/>
            </a:pPr>
            <a:r>
              <a:rPr lang="en-US" sz="2600" dirty="0">
                <a:solidFill>
                  <a:srgbClr val="000000"/>
                </a:solidFill>
                <a:latin typeface="Arial"/>
              </a:rPr>
              <a:t>Parental and student assets</a:t>
            </a:r>
          </a:p>
          <a:p>
            <a:pPr lvl="1" indent="-334963">
              <a:spcBef>
                <a:spcPct val="0"/>
              </a:spcBef>
              <a:spcAft>
                <a:spcPts val="600"/>
              </a:spcAft>
              <a:defRPr/>
            </a:pPr>
            <a:r>
              <a:rPr lang="en-US" sz="2600" dirty="0">
                <a:solidFill>
                  <a:srgbClr val="000000"/>
                </a:solidFill>
                <a:latin typeface="Arial"/>
              </a:rPr>
              <a:t>“Zero” is a number</a:t>
            </a:r>
          </a:p>
          <a:p>
            <a:pPr marL="465138" lvl="0" indent="-449263">
              <a:spcBef>
                <a:spcPct val="0"/>
              </a:spcBef>
              <a:spcAft>
                <a:spcPts val="600"/>
              </a:spcAft>
              <a:defRPr/>
            </a:pPr>
            <a:r>
              <a:rPr lang="en-US" sz="2600" dirty="0">
                <a:solidFill>
                  <a:srgbClr val="000000"/>
                </a:solidFill>
                <a:latin typeface="Arial"/>
              </a:rPr>
              <a:t>College grade level </a:t>
            </a:r>
          </a:p>
          <a:p>
            <a:pPr marL="465138" lvl="0" indent="-449263">
              <a:spcBef>
                <a:spcPct val="0"/>
              </a:spcBef>
              <a:spcAft>
                <a:spcPts val="600"/>
              </a:spcAft>
              <a:defRPr/>
            </a:pPr>
            <a:r>
              <a:rPr lang="en-US" sz="2600" dirty="0">
                <a:latin typeface="Arial"/>
              </a:rPr>
              <a:t>Filing an application for the incorrect academic year</a:t>
            </a:r>
          </a:p>
          <a:p>
            <a:pPr marL="465138" lvl="0" indent="-449263">
              <a:spcBef>
                <a:spcPct val="0"/>
              </a:spcBef>
              <a:spcAft>
                <a:spcPts val="600"/>
              </a:spcAft>
              <a:defRPr/>
            </a:pPr>
            <a:r>
              <a:rPr lang="en-US" sz="2600" dirty="0">
                <a:latin typeface="Arial"/>
              </a:rPr>
              <a:t>Filing the wrong application based on student immigration status</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28</a:t>
            </a:fld>
            <a:endParaRPr lang="en-US"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Federal &amp; State Verification</a:t>
            </a:r>
          </a:p>
        </p:txBody>
      </p:sp>
      <p:sp>
        <p:nvSpPr>
          <p:cNvPr id="2" name="Content Placeholder 1"/>
          <p:cNvSpPr>
            <a:spLocks noGrp="1"/>
          </p:cNvSpPr>
          <p:nvPr>
            <p:ph idx="4294967295"/>
          </p:nvPr>
        </p:nvSpPr>
        <p:spPr>
          <a:xfrm>
            <a:off x="308146" y="1317625"/>
            <a:ext cx="8177042" cy="4525963"/>
          </a:xfrm>
        </p:spPr>
        <p:txBody>
          <a:bodyPr>
            <a:noAutofit/>
          </a:bodyPr>
          <a:lstStyle/>
          <a:p>
            <a:pPr marL="457200" lvl="1" indent="0">
              <a:buNone/>
            </a:pPr>
            <a:r>
              <a:rPr lang="en-US" sz="2000" dirty="0">
                <a:solidFill>
                  <a:srgbClr val="000000"/>
                </a:solidFill>
              </a:rPr>
              <a:t>Students are randomly selected, however, using the IRS DATA Retrieval Tool will reduce the likelihood of being selected</a:t>
            </a:r>
          </a:p>
          <a:p>
            <a:pPr marL="457200" lvl="1" indent="0">
              <a:buNone/>
            </a:pPr>
            <a:endParaRPr lang="en-US" sz="2000" dirty="0">
              <a:solidFill>
                <a:srgbClr val="000000"/>
              </a:solidFill>
            </a:endParaRPr>
          </a:p>
          <a:p>
            <a:pPr lvl="2"/>
            <a:r>
              <a:rPr lang="en-US" sz="2000" dirty="0"/>
              <a:t>SCHOOL is responsible for verifying information for federal aid except for special circumstances</a:t>
            </a:r>
          </a:p>
          <a:p>
            <a:pPr lvl="2"/>
            <a:r>
              <a:rPr lang="en-US" sz="2000" dirty="0"/>
              <a:t>HESAA is responsible for verifying information for State aid </a:t>
            </a:r>
          </a:p>
          <a:p>
            <a:pPr lvl="2"/>
            <a:r>
              <a:rPr lang="en-US" sz="2000" dirty="0"/>
              <a:t>Schools may send request for information by mail or e-mail</a:t>
            </a:r>
          </a:p>
          <a:p>
            <a:pPr lvl="2"/>
            <a:r>
              <a:rPr lang="en-US" sz="2000" dirty="0"/>
              <a:t>Always check your school account and NJFAMS account for required tasks</a:t>
            </a:r>
          </a:p>
          <a:p>
            <a:pPr lvl="2"/>
            <a:r>
              <a:rPr lang="en-US" sz="2000" dirty="0"/>
              <a:t>Be sure to meet verification deadlines</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29</a:t>
            </a:fld>
            <a:endParaRPr lang="en-US" dirty="0"/>
          </a:p>
        </p:txBody>
      </p:sp>
    </p:spTree>
    <p:extLst>
      <p:ext uri="{BB962C8B-B14F-4D97-AF65-F5344CB8AC3E}">
        <p14:creationId xmlns:p14="http://schemas.microsoft.com/office/powerpoint/2010/main" val="1869790523"/>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fontScale="92500" lnSpcReduction="20000"/>
          </a:bodyPr>
          <a:lstStyle/>
          <a:p>
            <a:pPr>
              <a:spcBef>
                <a:spcPct val="50000"/>
              </a:spcBef>
            </a:pPr>
            <a:r>
              <a:rPr lang="en-US" b="0" dirty="0">
                <a:latin typeface="Arial"/>
              </a:rPr>
              <a:t>Primary goal is to assist students in paying for college and is achieved by:</a:t>
            </a:r>
          </a:p>
          <a:p>
            <a:pPr marL="793750" lvl="1" indent="-336550">
              <a:spcBef>
                <a:spcPct val="50000"/>
              </a:spcBef>
            </a:pPr>
            <a:r>
              <a:rPr lang="en-US" b="0" dirty="0">
                <a:latin typeface="Arial"/>
              </a:rPr>
              <a:t>Evaluating family’s ability to pay for educational costs</a:t>
            </a:r>
          </a:p>
          <a:p>
            <a:pPr marL="793750" lvl="1" indent="-336550">
              <a:spcBef>
                <a:spcPct val="50000"/>
              </a:spcBef>
            </a:pPr>
            <a:r>
              <a:rPr lang="en-US" b="0" dirty="0">
                <a:latin typeface="Arial"/>
              </a:rPr>
              <a:t>Distributing limited resources in an equitable manner</a:t>
            </a:r>
          </a:p>
          <a:p>
            <a:pPr marL="793750" lvl="1" indent="-336550">
              <a:spcBef>
                <a:spcPct val="50000"/>
              </a:spcBef>
            </a:pPr>
            <a:r>
              <a:rPr lang="en-US" b="0" dirty="0">
                <a:latin typeface="Arial"/>
              </a:rPr>
              <a:t>Providing a balance of gift aid and self-help aid</a:t>
            </a:r>
          </a:p>
          <a:p>
            <a:pPr marL="793750" lvl="1" indent="-336550">
              <a:spcBef>
                <a:spcPct val="50000"/>
              </a:spcBef>
            </a:pPr>
            <a:r>
              <a:rPr lang="en-US" dirty="0">
                <a:latin typeface="Arial"/>
              </a:rPr>
              <a:t>Implementing federal and state regulations for their college/university</a:t>
            </a:r>
            <a:endParaRPr lang="en-US" b="0" dirty="0">
              <a:latin typeface="Arial"/>
            </a:endParaRPr>
          </a:p>
        </p:txBody>
      </p:sp>
      <p:sp>
        <p:nvSpPr>
          <p:cNvPr id="2" name="Title 1"/>
          <p:cNvSpPr>
            <a:spLocks noGrp="1"/>
          </p:cNvSpPr>
          <p:nvPr>
            <p:ph type="title"/>
          </p:nvPr>
        </p:nvSpPr>
        <p:spPr/>
        <p:txBody>
          <a:bodyPr>
            <a:normAutofit/>
          </a:bodyPr>
          <a:lstStyle/>
          <a:p>
            <a:r>
              <a:rPr lang="en-US" b="1" dirty="0"/>
              <a:t>Goals of Financial Aid Office</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a:t>
            </a:fld>
            <a:endParaRPr lang="en-US"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457200" y="140082"/>
            <a:ext cx="8229600" cy="1143000"/>
          </a:xfrm>
        </p:spPr>
        <p:txBody>
          <a:bodyPr>
            <a:normAutofit/>
          </a:bodyPr>
          <a:lstStyle/>
          <a:p>
            <a:pPr lvl="0" defTabSz="914400">
              <a:defRPr/>
            </a:pPr>
            <a:r>
              <a:rPr lang="en-US" b="1" dirty="0">
                <a:solidFill>
                  <a:schemeClr val="tx1">
                    <a:lumMod val="85000"/>
                    <a:lumOff val="15000"/>
                  </a:schemeClr>
                </a:solidFill>
              </a:rPr>
              <a:t>New Jersey Dreamers</a:t>
            </a:r>
          </a:p>
        </p:txBody>
      </p:sp>
      <p:sp>
        <p:nvSpPr>
          <p:cNvPr id="9" name="TextBox 8"/>
          <p:cNvSpPr txBox="1"/>
          <p:nvPr/>
        </p:nvSpPr>
        <p:spPr>
          <a:xfrm>
            <a:off x="584199" y="4828596"/>
            <a:ext cx="7975599"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00"/>
                </a:solidFill>
              </a:rPr>
              <a:t>All students must go to NJFAMS.HESAA.org</a:t>
            </a:r>
          </a:p>
          <a:p>
            <a:pPr marL="342900" indent="-342900">
              <a:buFont typeface="Arial" panose="020B0604020202020204" pitchFamily="34" charset="0"/>
              <a:buChar char="•"/>
            </a:pPr>
            <a:r>
              <a:rPr lang="en-US" sz="2000" dirty="0">
                <a:solidFill>
                  <a:srgbClr val="000000"/>
                </a:solidFill>
              </a:rPr>
              <a:t>Register for your account by creating a User ID and Password </a:t>
            </a:r>
          </a:p>
          <a:p>
            <a:pPr marL="342900" indent="-342900">
              <a:buFont typeface="Arial" panose="020B0604020202020204" pitchFamily="34" charset="0"/>
              <a:buChar char="•"/>
            </a:pPr>
            <a:r>
              <a:rPr lang="en-US" sz="2000" dirty="0">
                <a:solidFill>
                  <a:srgbClr val="000000"/>
                </a:solidFill>
              </a:rPr>
              <a:t>Log in to complete the application by established deadlines.</a:t>
            </a:r>
          </a:p>
        </p:txBody>
      </p:sp>
      <p:sp>
        <p:nvSpPr>
          <p:cNvPr id="12"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30</a:t>
            </a:fld>
            <a:endParaRPr lang="en-US" dirty="0"/>
          </a:p>
        </p:txBody>
      </p:sp>
      <p:pic>
        <p:nvPicPr>
          <p:cNvPr id="5" name="Picture 4"/>
          <p:cNvPicPr>
            <a:picLocks noChangeAspect="1"/>
          </p:cNvPicPr>
          <p:nvPr/>
        </p:nvPicPr>
        <p:blipFill>
          <a:blip r:embed="rId3"/>
          <a:stretch>
            <a:fillRect/>
          </a:stretch>
        </p:blipFill>
        <p:spPr>
          <a:xfrm>
            <a:off x="457199" y="1058530"/>
            <a:ext cx="8102599" cy="3623524"/>
          </a:xfrm>
          <a:prstGeom prst="rect">
            <a:avLst/>
          </a:prstGeom>
          <a:ln>
            <a:solidFill>
              <a:schemeClr val="tx1"/>
            </a:solidFill>
          </a:ln>
        </p:spPr>
      </p:pic>
      <p:sp>
        <p:nvSpPr>
          <p:cNvPr id="8" name="Right Arrow 7"/>
          <p:cNvSpPr/>
          <p:nvPr/>
        </p:nvSpPr>
        <p:spPr>
          <a:xfrm rot="10800000">
            <a:off x="2760705" y="4179150"/>
            <a:ext cx="725048" cy="3414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473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06" t="3915" r="2215" b="2980"/>
          <a:stretch/>
        </p:blipFill>
        <p:spPr>
          <a:xfrm>
            <a:off x="304554" y="2595225"/>
            <a:ext cx="8678054" cy="1678507"/>
          </a:xfrm>
          <a:prstGeom prst="rect">
            <a:avLst/>
          </a:prstGeom>
          <a:ln>
            <a:solidFill>
              <a:schemeClr val="tx1"/>
            </a:solidFill>
          </a:ln>
        </p:spPr>
      </p:pic>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457200" y="2143"/>
            <a:ext cx="8229600" cy="1143000"/>
          </a:xfrm>
        </p:spPr>
        <p:txBody>
          <a:bodyPr>
            <a:normAutofit/>
          </a:bodyPr>
          <a:lstStyle/>
          <a:p>
            <a:pPr lvl="0" defTabSz="914400">
              <a:defRPr/>
            </a:pPr>
            <a:r>
              <a:rPr lang="en-US" b="1" dirty="0"/>
              <a:t>NJFAMS</a:t>
            </a:r>
          </a:p>
        </p:txBody>
      </p:sp>
      <p:sp>
        <p:nvSpPr>
          <p:cNvPr id="9" name="TextBox 8"/>
          <p:cNvSpPr txBox="1"/>
          <p:nvPr/>
        </p:nvSpPr>
        <p:spPr>
          <a:xfrm>
            <a:off x="584198" y="4399358"/>
            <a:ext cx="7975599"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0000"/>
                </a:solidFill>
              </a:rPr>
              <a:t>All students must go to “NJGRANTS.org” </a:t>
            </a:r>
          </a:p>
          <a:p>
            <a:pPr marL="342900" indent="-342900">
              <a:buFont typeface="Arial" panose="020B0604020202020204" pitchFamily="34" charset="0"/>
              <a:buChar char="•"/>
            </a:pPr>
            <a:r>
              <a:rPr lang="en-US" dirty="0">
                <a:solidFill>
                  <a:srgbClr val="000000"/>
                </a:solidFill>
              </a:rPr>
              <a:t>Establish an NJFAMS Account by creating a User ID and Password </a:t>
            </a:r>
          </a:p>
        </p:txBody>
      </p:sp>
      <p:sp>
        <p:nvSpPr>
          <p:cNvPr id="12"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31</a:t>
            </a:fld>
            <a:endParaRPr lang="en-US" dirty="0"/>
          </a:p>
        </p:txBody>
      </p:sp>
      <p:pic>
        <p:nvPicPr>
          <p:cNvPr id="3" name="Picture 2"/>
          <p:cNvPicPr>
            <a:picLocks noChangeAspect="1"/>
          </p:cNvPicPr>
          <p:nvPr/>
        </p:nvPicPr>
        <p:blipFill>
          <a:blip r:embed="rId4"/>
          <a:stretch>
            <a:fillRect/>
          </a:stretch>
        </p:blipFill>
        <p:spPr>
          <a:xfrm>
            <a:off x="888090" y="1005766"/>
            <a:ext cx="7367817" cy="1245709"/>
          </a:xfrm>
          <a:prstGeom prst="rect">
            <a:avLst/>
          </a:prstGeom>
          <a:ln>
            <a:solidFill>
              <a:schemeClr val="tx1"/>
            </a:solidFill>
          </a:ln>
        </p:spPr>
      </p:pic>
      <p:sp>
        <p:nvSpPr>
          <p:cNvPr id="10" name="Oval 9"/>
          <p:cNvSpPr/>
          <p:nvPr/>
        </p:nvSpPr>
        <p:spPr>
          <a:xfrm>
            <a:off x="7230827" y="1634767"/>
            <a:ext cx="914400" cy="2993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6200000">
            <a:off x="7369352" y="2098961"/>
            <a:ext cx="637352" cy="35517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2512" y="3258176"/>
            <a:ext cx="914400" cy="4083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1172648" y="4003310"/>
            <a:ext cx="725048" cy="3414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03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883665" y="1204489"/>
            <a:ext cx="5809640" cy="4559572"/>
          </a:xfrm>
          <a:prstGeom prst="rect">
            <a:avLst/>
          </a:prstGeom>
        </p:spPr>
      </p:pic>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p:txBody>
          <a:bodyPr>
            <a:normAutofit/>
          </a:bodyPr>
          <a:lstStyle/>
          <a:p>
            <a:pPr lvl="0" defTabSz="914400">
              <a:defRPr/>
            </a:pPr>
            <a:r>
              <a:rPr lang="en-US" b="1" dirty="0"/>
              <a:t>NJFAMS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32</a:t>
            </a:fld>
            <a:endParaRPr lang="en-US" dirty="0"/>
          </a:p>
        </p:txBody>
      </p:sp>
      <p:sp>
        <p:nvSpPr>
          <p:cNvPr id="5" name="Rectangle 4"/>
          <p:cNvSpPr/>
          <p:nvPr/>
        </p:nvSpPr>
        <p:spPr>
          <a:xfrm>
            <a:off x="2274207" y="5021528"/>
            <a:ext cx="5184560" cy="53841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2118202" y="5110668"/>
            <a:ext cx="5340565" cy="523220"/>
          </a:xfrm>
          <a:prstGeom prst="rect">
            <a:avLst/>
          </a:prstGeom>
          <a:noFill/>
        </p:spPr>
        <p:txBody>
          <a:bodyPr wrap="none" rtlCol="0">
            <a:spAutoFit/>
          </a:bodyPr>
          <a:lstStyle/>
          <a:p>
            <a:r>
              <a:rPr lang="en-US" sz="1400" dirty="0">
                <a:solidFill>
                  <a:srgbClr val="00B050"/>
                </a:solidFill>
              </a:rPr>
              <a:t>Your FAFSA for academic year 2023-2024 has been received</a:t>
            </a:r>
          </a:p>
          <a:p>
            <a:r>
              <a:rPr lang="en-US" sz="1400" dirty="0">
                <a:solidFill>
                  <a:srgbClr val="FF0000"/>
                </a:solidFill>
              </a:rPr>
              <a:t>Your FAFSA for academic year 2022-2023 has not been received</a:t>
            </a:r>
          </a:p>
        </p:txBody>
      </p:sp>
    </p:spTree>
    <p:extLst>
      <p:ext uri="{BB962C8B-B14F-4D97-AF65-F5344CB8AC3E}">
        <p14:creationId xmlns:p14="http://schemas.microsoft.com/office/powerpoint/2010/main" val="148545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Cost of Attendance</a:t>
            </a:r>
            <a:endParaRPr lang="en-US" dirty="0"/>
          </a:p>
        </p:txBody>
      </p:sp>
      <p:sp>
        <p:nvSpPr>
          <p:cNvPr id="25605" name="Rectangle 5"/>
          <p:cNvSpPr>
            <a:spLocks noGrp="1" noChangeArrowheads="1"/>
          </p:cNvSpPr>
          <p:nvPr>
            <p:ph idx="4294967295"/>
          </p:nvPr>
        </p:nvSpPr>
        <p:spPr>
          <a:xfrm>
            <a:off x="793710" y="1316736"/>
            <a:ext cx="7591598" cy="4855464"/>
          </a:xfrm>
          <a:noFill/>
        </p:spPr>
        <p:txBody>
          <a:bodyPr lIns="90488" tIns="44450" rIns="90488" bIns="44450">
            <a:normAutofit/>
          </a:bodyPr>
          <a:lstStyle/>
          <a:p>
            <a:pPr marL="280988" indent="-280988">
              <a:spcBef>
                <a:spcPct val="25000"/>
              </a:spcBef>
            </a:pPr>
            <a:r>
              <a:rPr lang="en-US" sz="2400" b="0" dirty="0">
                <a:solidFill>
                  <a:srgbClr val="000000"/>
                </a:solidFill>
                <a:latin typeface="Arial"/>
              </a:rPr>
              <a:t>Tuition and fees</a:t>
            </a:r>
          </a:p>
          <a:p>
            <a:pPr marL="280988" indent="-280988">
              <a:spcBef>
                <a:spcPct val="25000"/>
              </a:spcBef>
            </a:pPr>
            <a:r>
              <a:rPr lang="en-US" sz="2400" b="0" dirty="0">
                <a:solidFill>
                  <a:srgbClr val="000000"/>
                </a:solidFill>
                <a:latin typeface="Arial"/>
              </a:rPr>
              <a:t>Room and board</a:t>
            </a:r>
          </a:p>
          <a:p>
            <a:pPr marL="280988" indent="-280988">
              <a:spcBef>
                <a:spcPct val="25000"/>
              </a:spcBef>
            </a:pPr>
            <a:r>
              <a:rPr lang="en-US" sz="2400" b="0" dirty="0">
                <a:solidFill>
                  <a:srgbClr val="000000"/>
                </a:solidFill>
                <a:latin typeface="Arial"/>
              </a:rPr>
              <a:t>Books and supplies, equipment, transportation, </a:t>
            </a:r>
            <a:br>
              <a:rPr lang="en-US" sz="2400" b="0" dirty="0">
                <a:solidFill>
                  <a:srgbClr val="000000"/>
                </a:solidFill>
                <a:latin typeface="Arial"/>
              </a:rPr>
            </a:br>
            <a:r>
              <a:rPr lang="en-US" sz="2400" b="0" dirty="0">
                <a:solidFill>
                  <a:srgbClr val="000000"/>
                </a:solidFill>
                <a:latin typeface="Arial"/>
              </a:rPr>
              <a:t>and miscellaneous personal expenses</a:t>
            </a:r>
          </a:p>
          <a:p>
            <a:pPr marL="280988" indent="-280988">
              <a:spcBef>
                <a:spcPct val="25000"/>
              </a:spcBef>
            </a:pPr>
            <a:r>
              <a:rPr lang="en-US" sz="2400" b="0" dirty="0">
                <a:solidFill>
                  <a:srgbClr val="000000"/>
                </a:solidFill>
                <a:latin typeface="Arial"/>
              </a:rPr>
              <a:t>Loan fees</a:t>
            </a:r>
          </a:p>
          <a:p>
            <a:pPr marL="280988" indent="-280988">
              <a:spcBef>
                <a:spcPct val="25000"/>
              </a:spcBef>
            </a:pPr>
            <a:r>
              <a:rPr lang="en-US" sz="2400" b="0" dirty="0">
                <a:solidFill>
                  <a:srgbClr val="000000"/>
                </a:solidFill>
                <a:latin typeface="Arial"/>
              </a:rPr>
              <a:t>Study abroad costs</a:t>
            </a:r>
          </a:p>
          <a:p>
            <a:pPr marL="280988" indent="-280988">
              <a:spcBef>
                <a:spcPct val="25000"/>
              </a:spcBef>
            </a:pPr>
            <a:r>
              <a:rPr lang="en-US" sz="2400" b="0" dirty="0">
                <a:solidFill>
                  <a:srgbClr val="000000"/>
                </a:solidFill>
                <a:latin typeface="Arial"/>
              </a:rPr>
              <a:t>Dependent care expenses</a:t>
            </a:r>
          </a:p>
          <a:p>
            <a:pPr marL="280988" indent="-280988">
              <a:spcBef>
                <a:spcPct val="25000"/>
              </a:spcBef>
            </a:pPr>
            <a:r>
              <a:rPr lang="en-US" sz="2400" b="0" dirty="0">
                <a:solidFill>
                  <a:srgbClr val="000000"/>
                </a:solidFill>
                <a:latin typeface="Arial"/>
              </a:rPr>
              <a:t>Expenses related to a disability</a:t>
            </a:r>
          </a:p>
          <a:p>
            <a:pPr marL="280988" indent="-280988">
              <a:spcBef>
                <a:spcPct val="25000"/>
              </a:spcBef>
            </a:pPr>
            <a:r>
              <a:rPr lang="en-US" sz="2400" b="0" dirty="0">
                <a:solidFill>
                  <a:srgbClr val="000000"/>
                </a:solidFill>
                <a:latin typeface="Arial"/>
              </a:rPr>
              <a:t>Expenses for cooperative education program</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33</a:t>
            </a:fld>
            <a:endParaRPr lang="en-US"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Unexpected Costs</a:t>
            </a:r>
            <a:endParaRPr lang="en-US" dirty="0"/>
          </a:p>
        </p:txBody>
      </p:sp>
      <p:sp>
        <p:nvSpPr>
          <p:cNvPr id="3" name="Content Placeholder 2"/>
          <p:cNvSpPr>
            <a:spLocks noGrp="1"/>
          </p:cNvSpPr>
          <p:nvPr>
            <p:ph idx="4294967295"/>
          </p:nvPr>
        </p:nvSpPr>
        <p:spPr>
          <a:xfrm>
            <a:off x="980464" y="1482172"/>
            <a:ext cx="7675638" cy="3224460"/>
          </a:xfrm>
        </p:spPr>
        <p:txBody>
          <a:bodyPr>
            <a:normAutofit/>
          </a:bodyPr>
          <a:lstStyle/>
          <a:p>
            <a:r>
              <a:rPr lang="en-US" sz="2400" dirty="0">
                <a:solidFill>
                  <a:srgbClr val="000000"/>
                </a:solidFill>
              </a:rPr>
              <a:t>Remediation Classes: </a:t>
            </a:r>
            <a:r>
              <a:rPr lang="en-US" sz="2400" dirty="0">
                <a:solidFill>
                  <a:srgbClr val="660066"/>
                </a:solidFill>
              </a:rPr>
              <a:t>extra 1 – 2 semesters </a:t>
            </a:r>
          </a:p>
          <a:p>
            <a:r>
              <a:rPr lang="en-US" sz="2400" dirty="0">
                <a:solidFill>
                  <a:srgbClr val="000000"/>
                </a:solidFill>
              </a:rPr>
              <a:t>Change in major: </a:t>
            </a:r>
            <a:r>
              <a:rPr lang="en-US" sz="2400" dirty="0">
                <a:solidFill>
                  <a:srgbClr val="660066"/>
                </a:solidFill>
              </a:rPr>
              <a:t>1 – 2 years in addition</a:t>
            </a:r>
          </a:p>
          <a:p>
            <a:r>
              <a:rPr lang="en-US" sz="2400" dirty="0">
                <a:solidFill>
                  <a:srgbClr val="000000"/>
                </a:solidFill>
              </a:rPr>
              <a:t>Transferring: </a:t>
            </a:r>
            <a:r>
              <a:rPr lang="en-US" sz="2400" dirty="0">
                <a:solidFill>
                  <a:srgbClr val="660066"/>
                </a:solidFill>
              </a:rPr>
              <a:t>possible extra semester</a:t>
            </a:r>
          </a:p>
          <a:p>
            <a:r>
              <a:rPr lang="en-US" sz="2400" dirty="0">
                <a:solidFill>
                  <a:srgbClr val="000000"/>
                </a:solidFill>
              </a:rPr>
              <a:t>Unpaid internships: </a:t>
            </a:r>
            <a:r>
              <a:rPr lang="en-US" sz="2400" dirty="0">
                <a:solidFill>
                  <a:srgbClr val="660066"/>
                </a:solidFill>
              </a:rPr>
              <a:t>loss of Summer wages</a:t>
            </a:r>
          </a:p>
          <a:p>
            <a:r>
              <a:rPr lang="en-US" sz="2400" dirty="0">
                <a:solidFill>
                  <a:srgbClr val="000000"/>
                </a:solidFill>
              </a:rPr>
              <a:t>Study Abroad, Spring break, trips home and </a:t>
            </a:r>
            <a:br>
              <a:rPr lang="en-US" sz="2400" dirty="0">
                <a:solidFill>
                  <a:srgbClr val="000000"/>
                </a:solidFill>
              </a:rPr>
            </a:br>
            <a:r>
              <a:rPr lang="en-US" sz="2400" dirty="0">
                <a:solidFill>
                  <a:srgbClr val="000000"/>
                </a:solidFill>
              </a:rPr>
              <a:t>pledging costs</a:t>
            </a:r>
          </a:p>
          <a:p>
            <a:r>
              <a:rPr lang="en-US" sz="2400" dirty="0">
                <a:solidFill>
                  <a:srgbClr val="000000"/>
                </a:solidFill>
              </a:rPr>
              <a:t>Moving expenses and Summer storage</a:t>
            </a:r>
          </a:p>
        </p:txBody>
      </p:sp>
      <p:sp>
        <p:nvSpPr>
          <p:cNvPr id="10"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34</a:t>
            </a:fld>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6626" name="Rectangle 2"/>
          <p:cNvSpPr>
            <a:spLocks noGrp="1" noChangeArrowheads="1"/>
          </p:cNvSpPr>
          <p:nvPr>
            <p:ph type="title"/>
          </p:nvPr>
        </p:nvSpPr>
        <p:spPr/>
        <p:txBody>
          <a:bodyPr>
            <a:noAutofit/>
          </a:bodyPr>
          <a:lstStyle/>
          <a:p>
            <a:r>
              <a:rPr lang="en-US" b="1" dirty="0">
                <a:latin typeface="Arial"/>
              </a:rPr>
              <a:t>What Is The Expected </a:t>
            </a:r>
            <a:br>
              <a:rPr lang="en-US" b="1" dirty="0">
                <a:latin typeface="Arial"/>
              </a:rPr>
            </a:br>
            <a:r>
              <a:rPr lang="en-US" b="1" dirty="0">
                <a:latin typeface="Arial"/>
              </a:rPr>
              <a:t>Family Contribution (EFC)?</a:t>
            </a:r>
          </a:p>
        </p:txBody>
      </p:sp>
      <p:sp>
        <p:nvSpPr>
          <p:cNvPr id="73731" name="Rectangle 3"/>
          <p:cNvSpPr>
            <a:spLocks noGrp="1" noChangeArrowheads="1"/>
          </p:cNvSpPr>
          <p:nvPr>
            <p:ph idx="4294967295"/>
          </p:nvPr>
        </p:nvSpPr>
        <p:spPr>
          <a:xfrm>
            <a:off x="1043280" y="1615574"/>
            <a:ext cx="7164609" cy="4155656"/>
          </a:xfrm>
        </p:spPr>
        <p:txBody>
          <a:bodyPr>
            <a:normAutofit/>
          </a:bodyPr>
          <a:lstStyle/>
          <a:p>
            <a:pPr>
              <a:spcBef>
                <a:spcPct val="50000"/>
              </a:spcBef>
            </a:pPr>
            <a:r>
              <a:rPr lang="en-US" sz="2400" b="0" dirty="0">
                <a:latin typeface="Arial"/>
              </a:rPr>
              <a:t>Basis of financial aid package</a:t>
            </a:r>
          </a:p>
          <a:p>
            <a:pPr>
              <a:spcBef>
                <a:spcPct val="50000"/>
              </a:spcBef>
            </a:pPr>
            <a:r>
              <a:rPr lang="en-US" sz="2400" b="0" dirty="0">
                <a:latin typeface="Arial"/>
              </a:rPr>
              <a:t>EFC is determined by a federal formula that calculates need using the information you supplied on the FAFSA </a:t>
            </a:r>
          </a:p>
          <a:p>
            <a:pPr>
              <a:spcBef>
                <a:spcPct val="50000"/>
              </a:spcBef>
            </a:pPr>
            <a:r>
              <a:rPr lang="en-US" sz="2400" b="0" dirty="0">
                <a:latin typeface="Arial"/>
              </a:rPr>
              <a:t>EFC &amp; Financial Need are guidelines used by </a:t>
            </a:r>
            <a:br>
              <a:rPr lang="en-US" sz="2400" b="0" dirty="0">
                <a:latin typeface="Arial"/>
              </a:rPr>
            </a:br>
            <a:r>
              <a:rPr lang="en-US" sz="2400" b="0" dirty="0">
                <a:latin typeface="Arial"/>
              </a:rPr>
              <a:t>schools to determine an aid package</a:t>
            </a:r>
          </a:p>
          <a:p>
            <a:pPr>
              <a:spcBef>
                <a:spcPct val="50000"/>
              </a:spcBef>
            </a:pPr>
            <a:r>
              <a:rPr lang="en-US" sz="2400" b="0" dirty="0">
                <a:latin typeface="Arial"/>
              </a:rPr>
              <a:t>EFC is not necessarily equal to a family’s </a:t>
            </a:r>
            <a:br>
              <a:rPr lang="en-US" sz="2400" b="0" dirty="0">
                <a:latin typeface="Arial"/>
              </a:rPr>
            </a:br>
            <a:r>
              <a:rPr lang="en-US" sz="2400" b="0" dirty="0">
                <a:latin typeface="Arial"/>
              </a:rPr>
              <a:t>out-of-pocket costs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35</a:t>
            </a:fld>
            <a:endParaRPr lang="en-US" dirty="0"/>
          </a:p>
        </p:txBody>
      </p:sp>
    </p:spTree>
  </p:cSld>
  <p:clrMapOvr>
    <a:masterClrMapping/>
  </p:clrMapOvr>
  <p:transition advClick="0">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Sample EFC for Smith Family</a:t>
            </a:r>
            <a:endParaRPr lang="en-US" dirty="0"/>
          </a:p>
        </p:txBody>
      </p:sp>
      <p:sp>
        <p:nvSpPr>
          <p:cNvPr id="3" name="Content Placeholder 2"/>
          <p:cNvSpPr>
            <a:spLocks noGrp="1"/>
          </p:cNvSpPr>
          <p:nvPr>
            <p:ph idx="4294967295"/>
          </p:nvPr>
        </p:nvSpPr>
        <p:spPr>
          <a:xfrm>
            <a:off x="1017815" y="1578216"/>
            <a:ext cx="7787691" cy="4090748"/>
          </a:xfrm>
        </p:spPr>
        <p:txBody>
          <a:bodyPr>
            <a:normAutofit/>
          </a:bodyPr>
          <a:lstStyle/>
          <a:p>
            <a:r>
              <a:rPr lang="en-US" sz="2600" dirty="0">
                <a:solidFill>
                  <a:srgbClr val="000000"/>
                </a:solidFill>
                <a:latin typeface="Arial"/>
              </a:rPr>
              <a:t>Family lives in New Jersey</a:t>
            </a:r>
          </a:p>
          <a:p>
            <a:r>
              <a:rPr lang="en-US" sz="2600" dirty="0">
                <a:solidFill>
                  <a:srgbClr val="000000"/>
                </a:solidFill>
                <a:latin typeface="Arial"/>
              </a:rPr>
              <a:t>Married parents</a:t>
            </a:r>
          </a:p>
          <a:p>
            <a:r>
              <a:rPr lang="en-US" sz="2600" dirty="0">
                <a:solidFill>
                  <a:srgbClr val="000000"/>
                </a:solidFill>
                <a:latin typeface="Arial"/>
              </a:rPr>
              <a:t>Household size of 4 with 1 child going to college</a:t>
            </a:r>
          </a:p>
          <a:p>
            <a:r>
              <a:rPr lang="en-US" sz="2600" dirty="0">
                <a:solidFill>
                  <a:srgbClr val="000000"/>
                </a:solidFill>
                <a:latin typeface="Arial"/>
              </a:rPr>
              <a:t>2020 adjusted gross income = $99,000</a:t>
            </a:r>
          </a:p>
          <a:p>
            <a:r>
              <a:rPr lang="en-US" sz="2600" dirty="0">
                <a:solidFill>
                  <a:srgbClr val="000000"/>
                </a:solidFill>
                <a:latin typeface="Arial"/>
              </a:rPr>
              <a:t>Assets = $15,000</a:t>
            </a:r>
          </a:p>
          <a:p>
            <a:r>
              <a:rPr lang="en-US" sz="2600" dirty="0">
                <a:solidFill>
                  <a:srgbClr val="000000"/>
                </a:solidFill>
                <a:latin typeface="Arial"/>
              </a:rPr>
              <a:t>Student income / assets = $0</a:t>
            </a:r>
          </a:p>
          <a:p>
            <a:pPr algn="ctr">
              <a:buNone/>
            </a:pPr>
            <a:r>
              <a:rPr lang="en-US" sz="2600" b="1" dirty="0">
                <a:solidFill>
                  <a:srgbClr val="FF0000"/>
                </a:solidFill>
              </a:rPr>
              <a:t>EFC = 15000</a:t>
            </a:r>
          </a:p>
        </p:txBody>
      </p:sp>
      <p:sp>
        <p:nvSpPr>
          <p:cNvPr id="9"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36</a:t>
            </a:fld>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a:xfrm>
            <a:off x="-1" y="274638"/>
            <a:ext cx="9221821" cy="1143000"/>
          </a:xfrm>
        </p:spPr>
        <p:txBody>
          <a:bodyPr>
            <a:noAutofit/>
          </a:bodyPr>
          <a:lstStyle/>
          <a:p>
            <a:r>
              <a:rPr lang="en-US" b="1" dirty="0">
                <a:latin typeface="Arial"/>
              </a:rPr>
              <a:t>Financial Need for Smith Family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92408147"/>
              </p:ext>
            </p:extLst>
          </p:nvPr>
        </p:nvGraphicFramePr>
        <p:xfrm>
          <a:off x="560266" y="1363427"/>
          <a:ext cx="8133188" cy="4209029"/>
        </p:xfrm>
        <a:graphic>
          <a:graphicData uri="http://schemas.openxmlformats.org/drawingml/2006/table">
            <a:tbl>
              <a:tblPr firstRow="1" bandRow="1">
                <a:tableStyleId>{F5AB1C69-6EDB-4FF4-983F-18BD219EF322}</a:tableStyleId>
              </a:tblPr>
              <a:tblGrid>
                <a:gridCol w="2033297">
                  <a:extLst>
                    <a:ext uri="{9D8B030D-6E8A-4147-A177-3AD203B41FA5}">
                      <a16:colId xmlns:a16="http://schemas.microsoft.com/office/drawing/2014/main" val="20000"/>
                    </a:ext>
                  </a:extLst>
                </a:gridCol>
                <a:gridCol w="2033297">
                  <a:extLst>
                    <a:ext uri="{9D8B030D-6E8A-4147-A177-3AD203B41FA5}">
                      <a16:colId xmlns:a16="http://schemas.microsoft.com/office/drawing/2014/main" val="20001"/>
                    </a:ext>
                  </a:extLst>
                </a:gridCol>
                <a:gridCol w="2033297">
                  <a:extLst>
                    <a:ext uri="{9D8B030D-6E8A-4147-A177-3AD203B41FA5}">
                      <a16:colId xmlns:a16="http://schemas.microsoft.com/office/drawing/2014/main" val="20002"/>
                    </a:ext>
                  </a:extLst>
                </a:gridCol>
                <a:gridCol w="2033297">
                  <a:extLst>
                    <a:ext uri="{9D8B030D-6E8A-4147-A177-3AD203B41FA5}">
                      <a16:colId xmlns:a16="http://schemas.microsoft.com/office/drawing/2014/main" val="20003"/>
                    </a:ext>
                  </a:extLst>
                </a:gridCol>
              </a:tblGrid>
              <a:tr h="1083512">
                <a:tc>
                  <a:txBody>
                    <a:bodyPr/>
                    <a:lstStyle/>
                    <a:p>
                      <a:pPr algn="ctr"/>
                      <a:r>
                        <a:rPr lang="en-US" sz="2000" b="1" dirty="0">
                          <a:solidFill>
                            <a:schemeClr val="tx1"/>
                          </a:solidFill>
                        </a:rPr>
                        <a:t>College</a:t>
                      </a:r>
                    </a:p>
                  </a:txBody>
                  <a:tcPr anchor="ctr">
                    <a:solidFill>
                      <a:srgbClr val="BD9FBE"/>
                    </a:solidFill>
                  </a:tcPr>
                </a:tc>
                <a:tc>
                  <a:txBody>
                    <a:bodyPr/>
                    <a:lstStyle/>
                    <a:p>
                      <a:pPr algn="ctr"/>
                      <a:r>
                        <a:rPr lang="en-US" sz="2000" b="1" dirty="0">
                          <a:solidFill>
                            <a:schemeClr val="tx1"/>
                          </a:solidFill>
                        </a:rPr>
                        <a:t>Community </a:t>
                      </a:r>
                      <a:r>
                        <a:rPr lang="en-US" sz="2000" b="1" baseline="0" dirty="0">
                          <a:solidFill>
                            <a:schemeClr val="tx1"/>
                          </a:solidFill>
                        </a:rPr>
                        <a:t> College</a:t>
                      </a:r>
                      <a:endParaRPr lang="en-US" sz="2000" b="1" dirty="0">
                        <a:solidFill>
                          <a:schemeClr val="tx1"/>
                        </a:solidFill>
                      </a:endParaRPr>
                    </a:p>
                  </a:txBody>
                  <a:tcPr anchor="ctr">
                    <a:solidFill>
                      <a:srgbClr val="BD9FBE"/>
                    </a:solidFill>
                  </a:tcPr>
                </a:tc>
                <a:tc>
                  <a:txBody>
                    <a:bodyPr/>
                    <a:lstStyle/>
                    <a:p>
                      <a:pPr algn="ctr"/>
                      <a:r>
                        <a:rPr lang="en-US" sz="2000" b="1" dirty="0">
                          <a:solidFill>
                            <a:schemeClr val="tx1"/>
                          </a:solidFill>
                        </a:rPr>
                        <a:t>State College or University</a:t>
                      </a:r>
                    </a:p>
                  </a:txBody>
                  <a:tcPr anchor="ctr">
                    <a:solidFill>
                      <a:srgbClr val="BD9FBE"/>
                    </a:solidFill>
                  </a:tcPr>
                </a:tc>
                <a:tc>
                  <a:txBody>
                    <a:bodyPr/>
                    <a:lstStyle/>
                    <a:p>
                      <a:pPr algn="ctr"/>
                      <a:r>
                        <a:rPr lang="en-US" sz="2000" b="1" dirty="0">
                          <a:solidFill>
                            <a:schemeClr val="tx1"/>
                          </a:solidFill>
                        </a:rPr>
                        <a:t>Private College or University</a:t>
                      </a:r>
                    </a:p>
                  </a:txBody>
                  <a:tcPr anchor="ctr">
                    <a:solidFill>
                      <a:srgbClr val="BD9FBE"/>
                    </a:solidFill>
                  </a:tcPr>
                </a:tc>
                <a:extLst>
                  <a:ext uri="{0D108BD9-81ED-4DB2-BD59-A6C34878D82A}">
                    <a16:rowId xmlns:a16="http://schemas.microsoft.com/office/drawing/2014/main" val="10000"/>
                  </a:ext>
                </a:extLst>
              </a:tr>
              <a:tr h="1041839">
                <a:tc>
                  <a:txBody>
                    <a:bodyPr/>
                    <a:lstStyle/>
                    <a:p>
                      <a:pPr algn="ctr"/>
                      <a:r>
                        <a:rPr lang="en-US" sz="1600" b="1" dirty="0"/>
                        <a:t>COA</a:t>
                      </a:r>
                      <a:endParaRPr lang="en-US" sz="1600" b="1" dirty="0">
                        <a:solidFill>
                          <a:schemeClr val="accent6">
                            <a:lumMod val="75000"/>
                          </a:schemeClr>
                        </a:solidFill>
                      </a:endParaRPr>
                    </a:p>
                  </a:txBody>
                  <a:tcPr anchor="ctr"/>
                </a:tc>
                <a:tc>
                  <a:txBody>
                    <a:bodyPr/>
                    <a:lstStyle/>
                    <a:p>
                      <a:pPr algn="ctr"/>
                      <a:r>
                        <a:rPr lang="en-US" sz="1600" dirty="0"/>
                        <a:t>$8,000</a:t>
                      </a:r>
                      <a:endParaRPr lang="en-US" sz="1600" dirty="0">
                        <a:solidFill>
                          <a:schemeClr val="accent6">
                            <a:lumMod val="75000"/>
                          </a:schemeClr>
                        </a:solidFill>
                      </a:endParaRPr>
                    </a:p>
                  </a:txBody>
                  <a:tcPr anchor="ctr"/>
                </a:tc>
                <a:tc>
                  <a:txBody>
                    <a:bodyPr/>
                    <a:lstStyle/>
                    <a:p>
                      <a:pPr algn="ctr"/>
                      <a:r>
                        <a:rPr lang="en-US" sz="1600" dirty="0"/>
                        <a:t>$30,000</a:t>
                      </a:r>
                      <a:endParaRPr lang="en-US" sz="1600" dirty="0">
                        <a:solidFill>
                          <a:schemeClr val="accent6">
                            <a:lumMod val="75000"/>
                          </a:schemeClr>
                        </a:solidFill>
                      </a:endParaRPr>
                    </a:p>
                  </a:txBody>
                  <a:tcPr anchor="ctr"/>
                </a:tc>
                <a:tc>
                  <a:txBody>
                    <a:bodyPr/>
                    <a:lstStyle/>
                    <a:p>
                      <a:pPr algn="ctr"/>
                      <a:r>
                        <a:rPr lang="en-US" sz="1600" dirty="0"/>
                        <a:t>$60,000</a:t>
                      </a:r>
                      <a:endParaRPr lang="en-US" sz="1600" dirty="0">
                        <a:solidFill>
                          <a:schemeClr val="accent6">
                            <a:lumMod val="75000"/>
                          </a:schemeClr>
                        </a:solidFill>
                      </a:endParaRPr>
                    </a:p>
                  </a:txBody>
                  <a:tcPr anchor="ctr"/>
                </a:tc>
                <a:extLst>
                  <a:ext uri="{0D108BD9-81ED-4DB2-BD59-A6C34878D82A}">
                    <a16:rowId xmlns:a16="http://schemas.microsoft.com/office/drawing/2014/main" val="10001"/>
                  </a:ext>
                </a:extLst>
              </a:tr>
              <a:tr h="1041839">
                <a:tc>
                  <a:txBody>
                    <a:bodyPr/>
                    <a:lstStyle/>
                    <a:p>
                      <a:pPr algn="ctr"/>
                      <a:r>
                        <a:rPr lang="en-US" sz="1600" b="1" dirty="0"/>
                        <a:t>EFC</a:t>
                      </a:r>
                      <a:endParaRPr lang="en-US" sz="1600" b="1" dirty="0">
                        <a:solidFill>
                          <a:schemeClr val="accent6">
                            <a:lumMod val="75000"/>
                          </a:schemeClr>
                        </a:solidFill>
                      </a:endParaRPr>
                    </a:p>
                  </a:txBody>
                  <a:tcPr anchor="ctr"/>
                </a:tc>
                <a:tc>
                  <a:txBody>
                    <a:bodyPr/>
                    <a:lstStyle/>
                    <a:p>
                      <a:pPr algn="ctr"/>
                      <a:r>
                        <a:rPr lang="en-US" sz="1600" dirty="0"/>
                        <a:t>$15,000</a:t>
                      </a:r>
                      <a:endParaRPr lang="en-US" sz="1600" dirty="0">
                        <a:solidFill>
                          <a:schemeClr val="accent6">
                            <a:lumMod val="75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$15,000</a:t>
                      </a:r>
                      <a:endParaRPr lang="en-US" sz="1600" dirty="0">
                        <a:solidFill>
                          <a:schemeClr val="accent6">
                            <a:lumMod val="75000"/>
                          </a:schemeClr>
                        </a:solidFill>
                      </a:endParaRPr>
                    </a:p>
                  </a:txBody>
                  <a:tcPr anchor="ctr"/>
                </a:tc>
                <a:tc>
                  <a:txBody>
                    <a:bodyPr/>
                    <a:lstStyle/>
                    <a:p>
                      <a:pPr algn="ctr"/>
                      <a:r>
                        <a:rPr lang="en-US" sz="1600" dirty="0"/>
                        <a:t>$15,000</a:t>
                      </a:r>
                      <a:endParaRPr lang="en-US" sz="1600" dirty="0">
                        <a:solidFill>
                          <a:schemeClr val="accent6">
                            <a:lumMod val="75000"/>
                          </a:schemeClr>
                        </a:solidFill>
                      </a:endParaRPr>
                    </a:p>
                  </a:txBody>
                  <a:tcPr anchor="ctr"/>
                </a:tc>
                <a:extLst>
                  <a:ext uri="{0D108BD9-81ED-4DB2-BD59-A6C34878D82A}">
                    <a16:rowId xmlns:a16="http://schemas.microsoft.com/office/drawing/2014/main" val="10002"/>
                  </a:ext>
                </a:extLst>
              </a:tr>
              <a:tr h="1041839">
                <a:tc>
                  <a:txBody>
                    <a:bodyPr/>
                    <a:lstStyle/>
                    <a:p>
                      <a:pPr algn="ctr"/>
                      <a:r>
                        <a:rPr lang="en-US" sz="1600" b="1" dirty="0"/>
                        <a:t>Financial Need</a:t>
                      </a:r>
                      <a:endParaRPr lang="en-US" sz="1600" b="1" dirty="0">
                        <a:solidFill>
                          <a:schemeClr val="accent6">
                            <a:lumMod val="75000"/>
                          </a:schemeClr>
                        </a:solidFill>
                      </a:endParaRPr>
                    </a:p>
                  </a:txBody>
                  <a:tcPr anchor="ctr"/>
                </a:tc>
                <a:tc>
                  <a:txBody>
                    <a:bodyPr/>
                    <a:lstStyle/>
                    <a:p>
                      <a:pPr algn="ctr"/>
                      <a:r>
                        <a:rPr lang="en-US" sz="1600" dirty="0"/>
                        <a:t>0</a:t>
                      </a:r>
                      <a:endParaRPr lang="en-US" sz="1600" dirty="0">
                        <a:solidFill>
                          <a:schemeClr val="accent6">
                            <a:lumMod val="75000"/>
                          </a:schemeClr>
                        </a:solidFill>
                      </a:endParaRPr>
                    </a:p>
                  </a:txBody>
                  <a:tcPr anchor="ctr"/>
                </a:tc>
                <a:tc>
                  <a:txBody>
                    <a:bodyPr/>
                    <a:lstStyle/>
                    <a:p>
                      <a:pPr algn="ctr"/>
                      <a:r>
                        <a:rPr lang="en-US" sz="1600" dirty="0">
                          <a:solidFill>
                            <a:schemeClr val="dk1"/>
                          </a:solidFill>
                        </a:rPr>
                        <a:t>$15,000</a:t>
                      </a:r>
                      <a:endParaRPr lang="en-US" sz="1600" dirty="0">
                        <a:solidFill>
                          <a:schemeClr val="accent6">
                            <a:lumMod val="75000"/>
                          </a:schemeClr>
                        </a:solidFill>
                      </a:endParaRPr>
                    </a:p>
                  </a:txBody>
                  <a:tcPr anchor="ctr"/>
                </a:tc>
                <a:tc>
                  <a:txBody>
                    <a:bodyPr/>
                    <a:lstStyle/>
                    <a:p>
                      <a:pPr algn="ctr"/>
                      <a:r>
                        <a:rPr lang="en-US" sz="1600" dirty="0"/>
                        <a:t>$45,000</a:t>
                      </a:r>
                      <a:endParaRPr lang="en-US" sz="1600" dirty="0">
                        <a:solidFill>
                          <a:schemeClr val="accent6">
                            <a:lumMod val="75000"/>
                          </a:schemeClr>
                        </a:solidFill>
                      </a:endParaRPr>
                    </a:p>
                  </a:txBody>
                  <a:tcPr anchor="ctr"/>
                </a:tc>
                <a:extLst>
                  <a:ext uri="{0D108BD9-81ED-4DB2-BD59-A6C34878D82A}">
                    <a16:rowId xmlns:a16="http://schemas.microsoft.com/office/drawing/2014/main" val="10003"/>
                  </a:ext>
                </a:extLst>
              </a:tr>
            </a:tbl>
          </a:graphicData>
        </a:graphic>
      </p:graphicFrame>
      <p:sp>
        <p:nvSpPr>
          <p:cNvPr id="10"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solidFill>
                  <a:srgbClr val="2A6CAA"/>
                </a:solidFill>
              </a:rPr>
              <a:pPr>
                <a:defRPr/>
              </a:pPr>
              <a:t>37</a:t>
            </a:fld>
            <a:endParaRPr lang="en-US" dirty="0">
              <a:solidFill>
                <a:srgbClr val="2A6CAA"/>
              </a:solidFil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28674" name="Rectangle 2"/>
          <p:cNvSpPr>
            <a:spLocks noGrp="1" noChangeArrowheads="1"/>
          </p:cNvSpPr>
          <p:nvPr>
            <p:ph type="title"/>
          </p:nvPr>
        </p:nvSpPr>
        <p:spPr/>
        <p:txBody>
          <a:bodyPr>
            <a:noAutofit/>
          </a:bodyPr>
          <a:lstStyle/>
          <a:p>
            <a:r>
              <a:rPr lang="en-US" b="1" dirty="0">
                <a:latin typeface="Arial"/>
              </a:rPr>
              <a:t>The Cycle of Financial Aid</a:t>
            </a:r>
          </a:p>
        </p:txBody>
      </p:sp>
      <p:graphicFrame>
        <p:nvGraphicFramePr>
          <p:cNvPr id="2" name="Table 1"/>
          <p:cNvGraphicFramePr>
            <a:graphicFrameLocks noGrp="1"/>
          </p:cNvGraphicFramePr>
          <p:nvPr>
            <p:extLst>
              <p:ext uri="{D42A27DB-BD31-4B8C-83A1-F6EECF244321}">
                <p14:modId xmlns:p14="http://schemas.microsoft.com/office/powerpoint/2010/main" val="280433512"/>
              </p:ext>
            </p:extLst>
          </p:nvPr>
        </p:nvGraphicFramePr>
        <p:xfrm>
          <a:off x="898367" y="2032021"/>
          <a:ext cx="7356210" cy="2398887"/>
        </p:xfrm>
        <a:graphic>
          <a:graphicData uri="http://schemas.openxmlformats.org/drawingml/2006/table">
            <a:tbl>
              <a:tblPr bandRow="1">
                <a:tableStyleId>{3B4B98B0-60AC-42C2-AFA5-B58CD77FA1E5}</a:tableStyleId>
              </a:tblPr>
              <a:tblGrid>
                <a:gridCol w="2519253">
                  <a:extLst>
                    <a:ext uri="{9D8B030D-6E8A-4147-A177-3AD203B41FA5}">
                      <a16:colId xmlns:a16="http://schemas.microsoft.com/office/drawing/2014/main" val="20000"/>
                    </a:ext>
                  </a:extLst>
                </a:gridCol>
                <a:gridCol w="4836957">
                  <a:extLst>
                    <a:ext uri="{9D8B030D-6E8A-4147-A177-3AD203B41FA5}">
                      <a16:colId xmlns:a16="http://schemas.microsoft.com/office/drawing/2014/main" val="20001"/>
                    </a:ext>
                  </a:extLst>
                </a:gridCol>
              </a:tblGrid>
              <a:tr h="866822">
                <a:tc>
                  <a:txBody>
                    <a:bodyPr/>
                    <a:lstStyle/>
                    <a:p>
                      <a:r>
                        <a:rPr lang="en-US" sz="1800" dirty="0"/>
                        <a:t>Oct - March</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a:t>Complete FAFSA application, college search, college application process, and CSS Profile</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596393">
                <a:tc>
                  <a:txBody>
                    <a:bodyPr/>
                    <a:lstStyle/>
                    <a:p>
                      <a:r>
                        <a:rPr lang="en-US" sz="1800" dirty="0"/>
                        <a:t>February - May </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Schools send award  letters</a:t>
                      </a:r>
                      <a:endParaRPr lang="en-US" sz="1800" b="0" dirty="0">
                        <a:solidFill>
                          <a:schemeClr val="accent6">
                            <a:lumMod val="75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35672">
                <a:tc>
                  <a:txBody>
                    <a:bodyPr/>
                    <a:lstStyle/>
                    <a:p>
                      <a:r>
                        <a:rPr lang="en-US" sz="1800" dirty="0"/>
                        <a:t>June - July </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School sends Fall Semester bill</a:t>
                      </a:r>
                      <a:endParaRPr lang="en-US" sz="1800" b="0" dirty="0">
                        <a:solidFill>
                          <a:schemeClr val="accent6">
                            <a:lumMod val="75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pPr>
              <a:defRPr/>
            </a:pPr>
            <a:r>
              <a:rPr lang="en-US" dirty="0"/>
              <a:t>Higher Education Student Assistance Authority</a:t>
            </a:r>
          </a:p>
        </p:txBody>
      </p:sp>
      <p:sp>
        <p:nvSpPr>
          <p:cNvPr id="30722" name="Rectangle 2"/>
          <p:cNvSpPr>
            <a:spLocks noGrp="1" noChangeArrowheads="1"/>
          </p:cNvSpPr>
          <p:nvPr>
            <p:ph type="title"/>
          </p:nvPr>
        </p:nvSpPr>
        <p:spPr/>
        <p:txBody>
          <a:bodyPr>
            <a:noAutofit/>
          </a:bodyPr>
          <a:lstStyle/>
          <a:p>
            <a:r>
              <a:rPr lang="en-US" sz="3800" dirty="0"/>
              <a:t>      </a:t>
            </a:r>
            <a:r>
              <a:rPr lang="en-US" b="1" dirty="0">
                <a:latin typeface="Arial"/>
              </a:rPr>
              <a:t>Where Do I Go From Here?</a:t>
            </a:r>
          </a:p>
        </p:txBody>
      </p:sp>
      <p:sp>
        <p:nvSpPr>
          <p:cNvPr id="30723" name="Rectangle 3"/>
          <p:cNvSpPr>
            <a:spLocks noGrp="1" noChangeArrowheads="1"/>
          </p:cNvSpPr>
          <p:nvPr>
            <p:ph type="body" sz="half" idx="4294967295"/>
          </p:nvPr>
        </p:nvSpPr>
        <p:spPr>
          <a:xfrm>
            <a:off x="609600" y="1381125"/>
            <a:ext cx="8534400" cy="4419600"/>
          </a:xfrm>
        </p:spPr>
        <p:txBody>
          <a:bodyPr>
            <a:normAutofit fontScale="92500" lnSpcReduction="20000"/>
          </a:bodyPr>
          <a:lstStyle/>
          <a:p>
            <a:pPr>
              <a:spcBef>
                <a:spcPct val="50000"/>
              </a:spcBef>
            </a:pPr>
            <a:r>
              <a:rPr lang="en-US" sz="2600" b="0" dirty="0">
                <a:solidFill>
                  <a:srgbClr val="000000"/>
                </a:solidFill>
                <a:latin typeface="Arial"/>
              </a:rPr>
              <a:t>Obtain and review admission, financial aid materials and deadlines from each school to which you are applying</a:t>
            </a:r>
          </a:p>
          <a:p>
            <a:pPr>
              <a:spcBef>
                <a:spcPct val="50000"/>
              </a:spcBef>
            </a:pPr>
            <a:r>
              <a:rPr lang="en-US" sz="2600" b="0" dirty="0">
                <a:solidFill>
                  <a:srgbClr val="000000"/>
                </a:solidFill>
                <a:latin typeface="Arial"/>
              </a:rPr>
              <a:t>Meet all application deadlines</a:t>
            </a:r>
          </a:p>
          <a:p>
            <a:pPr marL="793750" lvl="1" indent="-336550">
              <a:spcBef>
                <a:spcPct val="50000"/>
              </a:spcBef>
            </a:pPr>
            <a:r>
              <a:rPr lang="en-US" b="0" dirty="0">
                <a:latin typeface="Arial"/>
              </a:rPr>
              <a:t>CSS Profile if applicable</a:t>
            </a:r>
          </a:p>
          <a:p>
            <a:pPr marL="793750" lvl="1" indent="-336550">
              <a:spcBef>
                <a:spcPct val="50000"/>
              </a:spcBef>
            </a:pPr>
            <a:r>
              <a:rPr lang="en-US" b="0" dirty="0">
                <a:latin typeface="Arial"/>
              </a:rPr>
              <a:t>Complete the FAFSA and any other application materials required by the school or your state agency - NJ State deadlines are:</a:t>
            </a:r>
          </a:p>
          <a:p>
            <a:pPr marL="1193800" lvl="2" indent="-336550">
              <a:spcBef>
                <a:spcPct val="50000"/>
              </a:spcBef>
            </a:pPr>
            <a:r>
              <a:rPr lang="en-US" sz="2200" b="0" dirty="0">
                <a:solidFill>
                  <a:srgbClr val="660066"/>
                </a:solidFill>
                <a:latin typeface="Arial"/>
              </a:rPr>
              <a:t>TAG Renewal Students – April 15, 2023 preceding the academic year for which aid is requested</a:t>
            </a:r>
          </a:p>
          <a:p>
            <a:pPr marL="1193800" lvl="2" indent="-336550">
              <a:spcBef>
                <a:spcPct val="50000"/>
              </a:spcBef>
            </a:pPr>
            <a:r>
              <a:rPr lang="en-US" sz="2200" b="0" dirty="0">
                <a:solidFill>
                  <a:srgbClr val="660066"/>
                </a:solidFill>
                <a:latin typeface="Arial"/>
              </a:rPr>
              <a:t>All Other Applicants – September 15, 2023 for Fall and Spring term awards; February 15, 2024 for Spring awards only</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39</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147" name="Rectangle 1027"/>
          <p:cNvSpPr>
            <a:spLocks noGrp="1" noChangeArrowheads="1"/>
          </p:cNvSpPr>
          <p:nvPr>
            <p:ph idx="4294967295"/>
          </p:nvPr>
        </p:nvSpPr>
        <p:spPr>
          <a:xfrm>
            <a:off x="597618" y="2111946"/>
            <a:ext cx="3949871" cy="3352800"/>
          </a:xfrm>
          <a:noFill/>
          <a:ln>
            <a:solidFill>
              <a:schemeClr val="tx1"/>
            </a:solidFill>
          </a:ln>
        </p:spPr>
        <p:txBody>
          <a:bodyPr lIns="92075" tIns="46038" rIns="92075" bIns="46038">
            <a:normAutofit fontScale="70000" lnSpcReduction="20000"/>
          </a:bodyPr>
          <a:lstStyle/>
          <a:p>
            <a:pPr>
              <a:lnSpc>
                <a:spcPct val="150000"/>
              </a:lnSpc>
              <a:spcBef>
                <a:spcPts val="0"/>
              </a:spcBef>
            </a:pPr>
            <a:r>
              <a:rPr lang="en-US" sz="3300" b="0" dirty="0">
                <a:latin typeface="Arial"/>
              </a:rPr>
              <a:t>Federal </a:t>
            </a:r>
          </a:p>
          <a:p>
            <a:pPr>
              <a:lnSpc>
                <a:spcPct val="150000"/>
              </a:lnSpc>
              <a:spcBef>
                <a:spcPts val="0"/>
              </a:spcBef>
            </a:pPr>
            <a:r>
              <a:rPr lang="en-US" sz="3300" b="0" dirty="0">
                <a:latin typeface="Arial"/>
              </a:rPr>
              <a:t>State of New Jersey</a:t>
            </a:r>
          </a:p>
          <a:p>
            <a:pPr>
              <a:lnSpc>
                <a:spcPct val="150000"/>
              </a:lnSpc>
              <a:spcBef>
                <a:spcPts val="0"/>
              </a:spcBef>
            </a:pPr>
            <a:r>
              <a:rPr lang="en-US" sz="3300" b="0" dirty="0">
                <a:latin typeface="Arial"/>
              </a:rPr>
              <a:t>The College/University</a:t>
            </a:r>
          </a:p>
          <a:p>
            <a:pPr>
              <a:lnSpc>
                <a:spcPct val="150000"/>
              </a:lnSpc>
              <a:spcBef>
                <a:spcPts val="0"/>
              </a:spcBef>
            </a:pPr>
            <a:r>
              <a:rPr lang="en-US" sz="3300" b="0" dirty="0">
                <a:latin typeface="Arial"/>
              </a:rPr>
              <a:t>Outside Organizations</a:t>
            </a:r>
          </a:p>
          <a:p>
            <a:pPr lvl="1">
              <a:lnSpc>
                <a:spcPct val="150000"/>
              </a:lnSpc>
              <a:spcBef>
                <a:spcPts val="0"/>
              </a:spcBef>
            </a:pPr>
            <a:r>
              <a:rPr lang="en-US" sz="2600" b="0" dirty="0">
                <a:latin typeface="Arial"/>
              </a:rPr>
              <a:t>Civic organizations (ex.-local Rotary Club), parent’s employer, high school awards</a:t>
            </a:r>
          </a:p>
        </p:txBody>
      </p:sp>
      <p:sp>
        <p:nvSpPr>
          <p:cNvPr id="8" name="Rectangle 3"/>
          <p:cNvSpPr txBox="1">
            <a:spLocks noChangeArrowheads="1"/>
          </p:cNvSpPr>
          <p:nvPr/>
        </p:nvSpPr>
        <p:spPr>
          <a:xfrm>
            <a:off x="4609352" y="2111946"/>
            <a:ext cx="3962400" cy="3352800"/>
          </a:xfrm>
          <a:prstGeom prst="rect">
            <a:avLst/>
          </a:prstGeom>
          <a:noFill/>
          <a:ln>
            <a:solidFill>
              <a:srgbClr val="000000"/>
            </a:solidFill>
          </a:ln>
        </p:spPr>
        <p:txBody>
          <a:bodyPr vert="horz" lIns="92075" tIns="46038" rIns="92075" bIns="46038" rtlCol="0">
            <a:normAutofit/>
          </a:bodyPr>
          <a:lstStyle/>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effectLst/>
                <a:uLnTx/>
                <a:uFillTx/>
                <a:latin typeface="Arial"/>
                <a:ea typeface="+mn-ea"/>
                <a:cs typeface="+mn-cs"/>
              </a:rPr>
              <a:t>Grants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effectLst/>
                <a:uLnTx/>
                <a:uFillTx/>
                <a:latin typeface="Arial"/>
                <a:ea typeface="+mn-ea"/>
                <a:cs typeface="+mn-cs"/>
              </a:rPr>
              <a:t>Scholarships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effectLst/>
                <a:uLnTx/>
                <a:uFillTx/>
                <a:latin typeface="Arial"/>
                <a:ea typeface="+mn-ea"/>
                <a:cs typeface="+mn-cs"/>
              </a:rPr>
              <a:t>Loans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effectLst/>
                <a:uLnTx/>
                <a:uFillTx/>
                <a:latin typeface="Arial"/>
                <a:ea typeface="+mn-ea"/>
                <a:cs typeface="+mn-cs"/>
              </a:rPr>
              <a:t>Employment Opportunities</a:t>
            </a:r>
          </a:p>
        </p:txBody>
      </p:sp>
      <p:sp>
        <p:nvSpPr>
          <p:cNvPr id="11" name="Rectangle 2"/>
          <p:cNvSpPr txBox="1">
            <a:spLocks noChangeArrowheads="1"/>
          </p:cNvSpPr>
          <p:nvPr/>
        </p:nvSpPr>
        <p:spPr>
          <a:xfrm>
            <a:off x="4609352" y="1349946"/>
            <a:ext cx="3962401" cy="776287"/>
          </a:xfrm>
          <a:prstGeom prst="rect">
            <a:avLst/>
          </a:prstGeom>
          <a:solidFill>
            <a:srgbClr val="BD9FBE"/>
          </a:solidFill>
          <a:ln>
            <a:solidFill>
              <a:schemeClr val="accent1"/>
            </a:solidFill>
          </a:ln>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j-ea"/>
                <a:cs typeface="+mj-cs"/>
              </a:rPr>
              <a:t>Types of Financial Aid</a:t>
            </a:r>
          </a:p>
        </p:txBody>
      </p:sp>
      <p:sp>
        <p:nvSpPr>
          <p:cNvPr id="9" name="Rectangle 2"/>
          <p:cNvSpPr txBox="1">
            <a:spLocks noChangeArrowheads="1"/>
          </p:cNvSpPr>
          <p:nvPr/>
        </p:nvSpPr>
        <p:spPr>
          <a:xfrm>
            <a:off x="587774" y="1352930"/>
            <a:ext cx="3962401" cy="776287"/>
          </a:xfrm>
          <a:prstGeom prst="rect">
            <a:avLst/>
          </a:prstGeom>
          <a:solidFill>
            <a:srgbClr val="BD9FBE"/>
          </a:solidFill>
          <a:ln>
            <a:solidFill>
              <a:schemeClr val="accent1"/>
            </a:solidFill>
          </a:ln>
        </p:spPr>
        <p:txBody>
          <a:bodyPr vert="horz" lIns="92075" tIns="46038" rIns="92075" bIns="46038" rtlCol="0" anchor="ctr">
            <a:normAutofit/>
          </a:bodyPr>
          <a:lstStyle/>
          <a:p>
            <a:pPr lvl="0" algn="ctr" eaLnBrk="1" fontAlgn="auto" hangingPunct="1">
              <a:spcAft>
                <a:spcPts val="0"/>
              </a:spcAft>
              <a:defRPr/>
            </a:pPr>
            <a:r>
              <a:rPr lang="en-US" sz="2800" b="1" dirty="0">
                <a:solidFill>
                  <a:srgbClr val="000000"/>
                </a:solidFill>
              </a:rPr>
              <a:t>Help! Sources of Aid </a:t>
            </a:r>
            <a:endParaRPr kumimoji="0" lang="en-US" sz="2800" b="1" i="0" u="none" strike="noStrike" kern="1200" cap="none" spc="0" normalizeH="0" baseline="0" noProof="0" dirty="0">
              <a:ln>
                <a:noFill/>
              </a:ln>
              <a:solidFill>
                <a:srgbClr val="000000"/>
              </a:solidFill>
              <a:effectLst/>
              <a:uLnTx/>
              <a:uFillTx/>
              <a:latin typeface="Arial"/>
              <a:ea typeface="+mj-ea"/>
              <a:cs typeface="+mj-cs"/>
            </a:endParaRPr>
          </a:p>
        </p:txBody>
      </p:sp>
      <p:sp>
        <p:nvSpPr>
          <p:cNvPr id="2" name="Title 1"/>
          <p:cNvSpPr>
            <a:spLocks noGrp="1"/>
          </p:cNvSpPr>
          <p:nvPr>
            <p:ph type="title"/>
          </p:nvPr>
        </p:nvSpPr>
        <p:spPr>
          <a:xfrm>
            <a:off x="457200" y="283516"/>
            <a:ext cx="8229600" cy="1143000"/>
          </a:xfrm>
        </p:spPr>
        <p:txBody>
          <a:bodyPr/>
          <a:lstStyle/>
          <a:p>
            <a:r>
              <a:rPr lang="en-US" b="1" dirty="0"/>
              <a:t>Types of Aid</a:t>
            </a:r>
          </a:p>
        </p:txBody>
      </p:sp>
      <p:sp>
        <p:nvSpPr>
          <p:cNvPr id="13"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a:t>
            </a:fld>
            <a:endParaRPr lang="en-US" dirty="0"/>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Other Resources</a:t>
            </a:r>
            <a:endParaRPr lang="en-US" dirty="0"/>
          </a:p>
        </p:txBody>
      </p:sp>
      <p:sp>
        <p:nvSpPr>
          <p:cNvPr id="31747" name="Content Placeholder 2"/>
          <p:cNvSpPr>
            <a:spLocks noGrp="1"/>
          </p:cNvSpPr>
          <p:nvPr>
            <p:ph idx="4294967295"/>
          </p:nvPr>
        </p:nvSpPr>
        <p:spPr>
          <a:xfrm>
            <a:off x="1027153" y="1447476"/>
            <a:ext cx="7339479" cy="4297687"/>
          </a:xfrm>
        </p:spPr>
        <p:txBody>
          <a:bodyPr>
            <a:noAutofit/>
          </a:bodyPr>
          <a:lstStyle/>
          <a:p>
            <a:r>
              <a:rPr lang="en-US" sz="2800" dirty="0">
                <a:latin typeface="Arial"/>
              </a:rPr>
              <a:t>Outside Scholarships</a:t>
            </a:r>
          </a:p>
          <a:p>
            <a:r>
              <a:rPr lang="en-US" sz="2800" dirty="0">
                <a:latin typeface="Arial"/>
              </a:rPr>
              <a:t>Campus Administered Payment Plans</a:t>
            </a:r>
          </a:p>
          <a:p>
            <a:r>
              <a:rPr lang="en-US" sz="2800" dirty="0">
                <a:latin typeface="Arial"/>
              </a:rPr>
              <a:t>Campus Employment</a:t>
            </a:r>
          </a:p>
          <a:p>
            <a:r>
              <a:rPr lang="en-US" sz="2800" dirty="0">
                <a:latin typeface="Arial"/>
              </a:rPr>
              <a:t>Specialized Campus Opportunities</a:t>
            </a:r>
          </a:p>
          <a:p>
            <a:pPr marL="274320" indent="0">
              <a:buFont typeface="Wingdings" pitchFamily="2" charset="2"/>
              <a:buChar char="ü"/>
            </a:pPr>
            <a:r>
              <a:rPr lang="en-US" sz="2800" dirty="0">
                <a:latin typeface="Arial"/>
              </a:rPr>
              <a:t> </a:t>
            </a:r>
            <a:r>
              <a:rPr lang="en-US" sz="2400" dirty="0">
                <a:latin typeface="Arial"/>
              </a:rPr>
              <a:t>Residential Advisors</a:t>
            </a:r>
          </a:p>
          <a:p>
            <a:pPr marL="274320" indent="0">
              <a:buFont typeface="Wingdings" pitchFamily="2" charset="2"/>
              <a:buChar char="ü"/>
            </a:pPr>
            <a:r>
              <a:rPr lang="en-US" sz="2400" dirty="0">
                <a:latin typeface="Arial"/>
              </a:rPr>
              <a:t> Student Ambassadors</a:t>
            </a:r>
          </a:p>
          <a:p>
            <a:pPr marL="274320" indent="0">
              <a:buFont typeface="Wingdings" pitchFamily="2" charset="2"/>
              <a:buChar char="ü"/>
            </a:pPr>
            <a:r>
              <a:rPr lang="en-US" sz="2400" dirty="0">
                <a:latin typeface="Arial"/>
              </a:rPr>
              <a:t> Student Tour Guides</a:t>
            </a:r>
          </a:p>
          <a:p>
            <a:pPr marL="274320" indent="0">
              <a:buFont typeface="Wingdings" pitchFamily="2" charset="2"/>
              <a:buChar char="ü"/>
            </a:pPr>
            <a:r>
              <a:rPr lang="en-US" sz="2400" dirty="0">
                <a:latin typeface="Arial"/>
              </a:rPr>
              <a:t> Internships/CO-OP’S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Private Scholarship Search</a:t>
            </a:r>
            <a:endParaRPr lang="en-US" dirty="0"/>
          </a:p>
        </p:txBody>
      </p:sp>
      <p:sp>
        <p:nvSpPr>
          <p:cNvPr id="32771" name="Content Placeholder 3"/>
          <p:cNvSpPr>
            <a:spLocks noGrp="1" noChangeArrowheads="1"/>
          </p:cNvSpPr>
          <p:nvPr>
            <p:ph idx="4294967295"/>
          </p:nvPr>
        </p:nvSpPr>
        <p:spPr>
          <a:xfrm>
            <a:off x="985868" y="1600800"/>
            <a:ext cx="7516896" cy="4525963"/>
          </a:xfrm>
        </p:spPr>
        <p:txBody>
          <a:bodyPr/>
          <a:lstStyle/>
          <a:p>
            <a:pPr eaLnBrk="1" hangingPunct="1"/>
            <a:r>
              <a:rPr lang="en-US" sz="2400" dirty="0">
                <a:latin typeface="Arial"/>
              </a:rPr>
              <a:t>Institution/college web sites</a:t>
            </a:r>
          </a:p>
          <a:p>
            <a:pPr eaLnBrk="1" hangingPunct="1"/>
            <a:r>
              <a:rPr lang="en-US" sz="2400" dirty="0">
                <a:latin typeface="Arial"/>
              </a:rPr>
              <a:t>Local library resources</a:t>
            </a:r>
          </a:p>
          <a:p>
            <a:pPr eaLnBrk="1" hangingPunct="1"/>
            <a:r>
              <a:rPr lang="en-US" sz="2400" dirty="0">
                <a:latin typeface="Arial"/>
              </a:rPr>
              <a:t>Local businesses, civic organizations and churches</a:t>
            </a:r>
          </a:p>
          <a:p>
            <a:pPr lvl="1">
              <a:buFont typeface="Wingdings" panose="05000000000000000000" pitchFamily="2" charset="2"/>
              <a:buChar char="ü"/>
            </a:pPr>
            <a:r>
              <a:rPr lang="en-US" sz="2000" dirty="0">
                <a:latin typeface="Arial"/>
              </a:rPr>
              <a:t>Check with your High School guidance office</a:t>
            </a:r>
          </a:p>
          <a:p>
            <a:pPr eaLnBrk="1" hangingPunct="1"/>
            <a:r>
              <a:rPr lang="en-US" sz="2400" dirty="0">
                <a:latin typeface="Arial"/>
              </a:rPr>
              <a:t>Parent’s employer(s)</a:t>
            </a:r>
          </a:p>
          <a:p>
            <a:pPr eaLnBrk="1" hangingPunct="1"/>
            <a:r>
              <a:rPr lang="en-US" sz="2400" dirty="0">
                <a:latin typeface="Arial"/>
              </a:rPr>
              <a:t>www.hesaa.org</a:t>
            </a:r>
          </a:p>
          <a:p>
            <a:pPr eaLnBrk="1" hangingPunct="1"/>
            <a:r>
              <a:rPr lang="en-US" sz="2400" dirty="0">
                <a:latin typeface="Arial"/>
              </a:rPr>
              <a:t>www.fastweb.com</a:t>
            </a:r>
          </a:p>
          <a:p>
            <a:pPr eaLnBrk="1" hangingPunct="1"/>
            <a:r>
              <a:rPr lang="en-US" sz="2400" dirty="0">
                <a:latin typeface="Arial"/>
              </a:rPr>
              <a:t>www.collegeboard.org</a:t>
            </a:r>
          </a:p>
          <a:p>
            <a:pPr eaLnBrk="1" hangingPunct="1"/>
            <a:r>
              <a:rPr lang="en-US" sz="2400" dirty="0">
                <a:latin typeface="Arial"/>
              </a:rPr>
              <a:t>www.mappingyourfuture.org</a:t>
            </a:r>
          </a:p>
        </p:txBody>
      </p:sp>
      <p:pic>
        <p:nvPicPr>
          <p:cNvPr id="32772" name="Picture 4" descr="j0145885"/>
          <p:cNvPicPr>
            <a:picLocks noChangeAspect="1" noChangeArrowheads="1"/>
          </p:cNvPicPr>
          <p:nvPr/>
        </p:nvPicPr>
        <p:blipFill>
          <a:blip r:embed="rId3" cstate="print"/>
          <a:srcRect/>
          <a:stretch>
            <a:fillRect/>
          </a:stretch>
        </p:blipFill>
        <p:spPr bwMode="auto">
          <a:xfrm>
            <a:off x="5791200" y="3733800"/>
            <a:ext cx="2882900" cy="1770063"/>
          </a:xfrm>
          <a:prstGeom prst="rect">
            <a:avLst/>
          </a:prstGeom>
          <a:noFill/>
          <a:ln w="9525">
            <a:noFill/>
            <a:miter lim="800000"/>
            <a:headEnd/>
            <a:tailEnd/>
          </a:ln>
        </p:spPr>
      </p:pic>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NJBEST College Savings Plan</a:t>
            </a:r>
            <a:endParaRPr lang="en-US" dirty="0"/>
          </a:p>
        </p:txBody>
      </p:sp>
      <p:sp>
        <p:nvSpPr>
          <p:cNvPr id="15363" name="Rectangle 3"/>
          <p:cNvSpPr>
            <a:spLocks noGrp="1" noChangeArrowheads="1"/>
          </p:cNvSpPr>
          <p:nvPr>
            <p:ph idx="4294967295"/>
          </p:nvPr>
        </p:nvSpPr>
        <p:spPr>
          <a:xfrm>
            <a:off x="541590" y="1584895"/>
            <a:ext cx="8229600" cy="4234880"/>
          </a:xfrm>
        </p:spPr>
        <p:txBody>
          <a:bodyPr>
            <a:normAutofit fontScale="85000" lnSpcReduction="10000"/>
          </a:bodyPr>
          <a:lstStyle/>
          <a:p>
            <a:pPr eaLnBrk="1" hangingPunct="1">
              <a:spcBef>
                <a:spcPct val="0"/>
              </a:spcBef>
              <a:spcAft>
                <a:spcPts val="1200"/>
              </a:spcAft>
            </a:pPr>
            <a:r>
              <a:rPr lang="en-US" sz="2400" b="0" dirty="0">
                <a:latin typeface="Arial"/>
              </a:rPr>
              <a:t>NJBEST is the only 529 Savings Plan to award a scholarship ranging from $1,000-$3,000 </a:t>
            </a:r>
            <a:r>
              <a:rPr lang="en-US" sz="2400" dirty="0">
                <a:latin typeface="Arial"/>
              </a:rPr>
              <a:t>Matching Grant up to $750 for new accounts</a:t>
            </a:r>
          </a:p>
          <a:p>
            <a:pPr eaLnBrk="1" hangingPunct="1">
              <a:spcBef>
                <a:spcPct val="0"/>
              </a:spcBef>
              <a:spcAft>
                <a:spcPts val="1200"/>
              </a:spcAft>
            </a:pPr>
            <a:r>
              <a:rPr lang="en-US" sz="2400" dirty="0">
                <a:latin typeface="Arial"/>
              </a:rPr>
              <a:t>Tax deduction for 2022 taxes, up to $10,000</a:t>
            </a:r>
            <a:endParaRPr lang="en-US" sz="2400" b="0" dirty="0">
              <a:latin typeface="Arial"/>
            </a:endParaRPr>
          </a:p>
          <a:p>
            <a:pPr>
              <a:spcBef>
                <a:spcPct val="0"/>
              </a:spcBef>
              <a:spcAft>
                <a:spcPts val="1200"/>
              </a:spcAft>
            </a:pPr>
            <a:r>
              <a:rPr lang="en-US" sz="2400" dirty="0"/>
              <a:t>Must attend a New Jersey Institution</a:t>
            </a:r>
          </a:p>
          <a:p>
            <a:pPr>
              <a:spcBef>
                <a:spcPct val="0"/>
              </a:spcBef>
              <a:spcAft>
                <a:spcPts val="1200"/>
              </a:spcAft>
            </a:pPr>
            <a:r>
              <a:rPr lang="en-US" sz="2400" dirty="0"/>
              <a:t>Funds can be applied for any undergraduate year</a:t>
            </a:r>
          </a:p>
          <a:p>
            <a:pPr>
              <a:spcBef>
                <a:spcPct val="0"/>
              </a:spcBef>
              <a:spcAft>
                <a:spcPts val="1200"/>
              </a:spcAft>
            </a:pPr>
            <a:r>
              <a:rPr lang="en-US" sz="2400" dirty="0"/>
              <a:t>A qualified withdrawal must be taken</a:t>
            </a:r>
            <a:endParaRPr lang="en-US" sz="2400" b="0" dirty="0">
              <a:latin typeface="Arial"/>
            </a:endParaRPr>
          </a:p>
          <a:p>
            <a:pPr eaLnBrk="1" hangingPunct="1">
              <a:spcBef>
                <a:spcPct val="0"/>
              </a:spcBef>
              <a:spcAft>
                <a:spcPts val="1200"/>
              </a:spcAft>
            </a:pPr>
            <a:r>
              <a:rPr lang="en-US" sz="2400" b="0" dirty="0">
                <a:latin typeface="Arial"/>
              </a:rPr>
              <a:t>Funding for NJBEST scholarships comes from HESAA</a:t>
            </a:r>
          </a:p>
          <a:p>
            <a:pPr eaLnBrk="1" hangingPunct="1">
              <a:spcBef>
                <a:spcPct val="0"/>
              </a:spcBef>
              <a:spcAft>
                <a:spcPts val="1200"/>
              </a:spcAft>
            </a:pPr>
            <a:r>
              <a:rPr lang="en-US" sz="2400" b="0" dirty="0">
                <a:latin typeface="Arial"/>
              </a:rPr>
              <a:t>Earnings on the NJBEST Plan are tax free when used to pay for the qualified higher education expenses of an NJBEST beneficiary</a:t>
            </a:r>
          </a:p>
          <a:p>
            <a:pPr eaLnBrk="1" hangingPunct="1">
              <a:spcBef>
                <a:spcPct val="0"/>
              </a:spcBef>
              <a:spcAft>
                <a:spcPts val="1200"/>
              </a:spcAft>
            </a:pPr>
            <a:r>
              <a:rPr lang="en-US" sz="2400" dirty="0">
                <a:latin typeface="Arial"/>
              </a:rPr>
              <a:t>Limit how much can be contributed annually</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33794" name="Rectangle 2"/>
          <p:cNvSpPr>
            <a:spLocks noGrp="1" noChangeArrowheads="1"/>
          </p:cNvSpPr>
          <p:nvPr>
            <p:ph type="title"/>
          </p:nvPr>
        </p:nvSpPr>
        <p:spPr/>
        <p:txBody>
          <a:bodyPr>
            <a:normAutofit/>
          </a:bodyPr>
          <a:lstStyle/>
          <a:p>
            <a:r>
              <a:rPr lang="en-US" b="1" dirty="0">
                <a:latin typeface="Arial"/>
              </a:rPr>
              <a:t>HESAA Services</a:t>
            </a:r>
          </a:p>
        </p:txBody>
      </p:sp>
      <p:sp>
        <p:nvSpPr>
          <p:cNvPr id="33795" name="Rectangle 3"/>
          <p:cNvSpPr>
            <a:spLocks noGrp="1" noChangeArrowheads="1"/>
          </p:cNvSpPr>
          <p:nvPr>
            <p:ph idx="4294967295"/>
          </p:nvPr>
        </p:nvSpPr>
        <p:spPr>
          <a:xfrm>
            <a:off x="695325" y="1512846"/>
            <a:ext cx="7696200" cy="4335504"/>
          </a:xfrm>
        </p:spPr>
        <p:txBody>
          <a:bodyPr>
            <a:normAutofit fontScale="55000" lnSpcReduction="20000"/>
          </a:bodyPr>
          <a:lstStyle/>
          <a:p>
            <a:pPr>
              <a:spcBef>
                <a:spcPct val="50000"/>
              </a:spcBef>
            </a:pPr>
            <a:r>
              <a:rPr lang="en-US" dirty="0">
                <a:solidFill>
                  <a:srgbClr val="000000"/>
                </a:solidFill>
                <a:latin typeface="Arial"/>
              </a:rPr>
              <a:t>Customer Care Center - 	</a:t>
            </a:r>
            <a:r>
              <a:rPr lang="en-US" dirty="0">
                <a:solidFill>
                  <a:srgbClr val="000000"/>
                </a:solidFill>
                <a:latin typeface="Arial"/>
                <a:hlinkClick r:id="rId3"/>
              </a:rPr>
              <a:t>CustomerCare@hesaa.org</a:t>
            </a:r>
            <a:endParaRPr lang="en-US" dirty="0">
              <a:solidFill>
                <a:srgbClr val="000000"/>
              </a:solidFill>
              <a:latin typeface="Arial"/>
            </a:endParaRPr>
          </a:p>
          <a:p>
            <a:pPr>
              <a:spcBef>
                <a:spcPct val="50000"/>
              </a:spcBef>
            </a:pPr>
            <a:r>
              <a:rPr lang="en-US" dirty="0">
                <a:solidFill>
                  <a:srgbClr val="000000"/>
                </a:solidFill>
              </a:rPr>
              <a:t>Customer Care Line</a:t>
            </a:r>
          </a:p>
          <a:p>
            <a:pPr lvl="1">
              <a:spcBef>
                <a:spcPct val="50000"/>
              </a:spcBef>
              <a:buClr>
                <a:schemeClr val="tx1"/>
              </a:buClr>
              <a:buNone/>
            </a:pPr>
            <a:r>
              <a:rPr lang="en-US" dirty="0">
                <a:solidFill>
                  <a:srgbClr val="000000"/>
                </a:solidFill>
              </a:rPr>
              <a:t>	609-584-4480</a:t>
            </a:r>
          </a:p>
          <a:p>
            <a:pPr lvl="1">
              <a:spcBef>
                <a:spcPct val="50000"/>
              </a:spcBef>
              <a:buClr>
                <a:schemeClr val="tx1"/>
              </a:buClr>
              <a:buNone/>
            </a:pPr>
            <a:r>
              <a:rPr lang="en-US" dirty="0">
                <a:solidFill>
                  <a:srgbClr val="000000"/>
                </a:solidFill>
              </a:rPr>
              <a:t> Monday – Thursday  8:30 – 8 and Friday 8:30 – 5:00</a:t>
            </a:r>
          </a:p>
          <a:p>
            <a:pPr marL="0" indent="0">
              <a:spcBef>
                <a:spcPct val="50000"/>
              </a:spcBef>
              <a:buNone/>
            </a:pPr>
            <a:endParaRPr lang="en-US" dirty="0">
              <a:solidFill>
                <a:srgbClr val="000000"/>
              </a:solidFill>
              <a:latin typeface="Arial"/>
            </a:endParaRPr>
          </a:p>
          <a:p>
            <a:pPr>
              <a:spcBef>
                <a:spcPct val="50000"/>
              </a:spcBef>
            </a:pPr>
            <a:r>
              <a:rPr lang="en-US" dirty="0">
                <a:solidFill>
                  <a:srgbClr val="000000"/>
                </a:solidFill>
                <a:latin typeface="Arial"/>
              </a:rPr>
              <a:t>Web Sites</a:t>
            </a:r>
          </a:p>
          <a:p>
            <a:pPr lvl="1">
              <a:spcBef>
                <a:spcPct val="50000"/>
              </a:spcBef>
              <a:buClr>
                <a:schemeClr val="tx1"/>
              </a:buClr>
              <a:buNone/>
            </a:pPr>
            <a:r>
              <a:rPr lang="en-US" sz="2800" b="1" dirty="0">
                <a:solidFill>
                  <a:srgbClr val="000000"/>
                </a:solidFill>
                <a:latin typeface="Arial"/>
              </a:rPr>
              <a:t>www.hesaa.org</a:t>
            </a:r>
          </a:p>
          <a:p>
            <a:pPr lvl="1">
              <a:spcBef>
                <a:spcPct val="50000"/>
              </a:spcBef>
              <a:buClr>
                <a:schemeClr val="tx1"/>
              </a:buClr>
              <a:buNone/>
            </a:pPr>
            <a:r>
              <a:rPr lang="en-US" b="1" dirty="0">
                <a:solidFill>
                  <a:srgbClr val="000000"/>
                </a:solidFill>
                <a:latin typeface="Arial"/>
              </a:rPr>
              <a:t>www.njgrants.org</a:t>
            </a:r>
          </a:p>
          <a:p>
            <a:pPr lvl="1">
              <a:spcBef>
                <a:spcPct val="50000"/>
              </a:spcBef>
              <a:buClr>
                <a:schemeClr val="tx1"/>
              </a:buClr>
              <a:buNone/>
            </a:pPr>
            <a:r>
              <a:rPr lang="en-US" sz="2800" b="1" dirty="0">
                <a:solidFill>
                  <a:srgbClr val="000000"/>
                </a:solidFill>
                <a:latin typeface="Arial"/>
              </a:rPr>
              <a:t>www.njclass.org</a:t>
            </a:r>
          </a:p>
          <a:p>
            <a:pPr lvl="1">
              <a:spcBef>
                <a:spcPct val="50000"/>
              </a:spcBef>
              <a:buClr>
                <a:schemeClr val="tx1"/>
              </a:buClr>
              <a:buNone/>
            </a:pPr>
            <a:r>
              <a:rPr lang="en-US" sz="2800" b="1" dirty="0">
                <a:solidFill>
                  <a:srgbClr val="000000"/>
                </a:solidFill>
                <a:latin typeface="Arial"/>
              </a:rPr>
              <a:t>https://njfams.hesaa.org</a:t>
            </a:r>
          </a:p>
          <a:p>
            <a:pPr marL="457200" lvl="1" indent="0">
              <a:spcBef>
                <a:spcPct val="50000"/>
              </a:spcBef>
              <a:buClr>
                <a:schemeClr val="tx1"/>
              </a:buClr>
              <a:buNone/>
            </a:pPr>
            <a:endParaRPr lang="en-US" sz="2800" b="1" dirty="0">
              <a:solidFill>
                <a:srgbClr val="000000"/>
              </a:solidFill>
              <a:latin typeface="Arial"/>
            </a:endParaRPr>
          </a:p>
          <a:p>
            <a:pPr>
              <a:spcBef>
                <a:spcPct val="50000"/>
              </a:spcBef>
            </a:pPr>
            <a:r>
              <a:rPr lang="en-US" dirty="0">
                <a:solidFill>
                  <a:srgbClr val="000000"/>
                </a:solidFill>
                <a:latin typeface="Arial"/>
              </a:rPr>
              <a:t>NJBEST.org</a:t>
            </a:r>
          </a:p>
          <a:p>
            <a:pPr>
              <a:spcBef>
                <a:spcPct val="50000"/>
              </a:spcBef>
            </a:pPr>
            <a:r>
              <a:rPr lang="en-US" dirty="0">
                <a:solidFill>
                  <a:srgbClr val="000000"/>
                </a:solidFill>
                <a:latin typeface="Arial"/>
              </a:rPr>
              <a:t>MappingYourFuture.org</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r>
              <a:rPr lang="en-US" altLang="en-US"/>
              <a:t>Financial Aid High School Presentation - p</a:t>
            </a:r>
            <a:fld id="{B5424646-E720-463A-9212-9451FDE4F30D}" type="slidenum">
              <a:rPr lang="en-US" altLang="en-US" smtClean="0"/>
              <a:pPr>
                <a:defRPr/>
              </a:pPr>
              <a:t>44</a:t>
            </a:fld>
            <a:endParaRPr lang="en-US" altLang="en-US" dirty="0"/>
          </a:p>
        </p:txBody>
      </p:sp>
      <p:sp>
        <p:nvSpPr>
          <p:cNvPr id="3" name="Footer Placeholder 2"/>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365760" y="488349"/>
            <a:ext cx="8229600" cy="1143000"/>
          </a:xfrm>
        </p:spPr>
        <p:txBody>
          <a:bodyPr>
            <a:normAutofit fontScale="90000"/>
          </a:bodyPr>
          <a:lstStyle/>
          <a:p>
            <a:r>
              <a:rPr lang="en-US" b="1" dirty="0"/>
              <a:t>Publications – Hesaa.org</a:t>
            </a:r>
            <a:br>
              <a:rPr lang="en-US" b="1" dirty="0"/>
            </a:br>
            <a:endParaRPr lang="en-US" b="1" dirty="0"/>
          </a:p>
        </p:txBody>
      </p:sp>
      <p:pic>
        <p:nvPicPr>
          <p:cNvPr id="5" name="Picture 4"/>
          <p:cNvPicPr>
            <a:picLocks noChangeAspect="1"/>
          </p:cNvPicPr>
          <p:nvPr/>
        </p:nvPicPr>
        <p:blipFill rotWithShape="1">
          <a:blip r:embed="rId2"/>
          <a:srcRect l="3772" t="3069" r="4685" b="847"/>
          <a:stretch/>
        </p:blipFill>
        <p:spPr>
          <a:xfrm>
            <a:off x="1746504" y="1884256"/>
            <a:ext cx="6080760" cy="3922501"/>
          </a:xfrm>
          <a:prstGeom prst="rect">
            <a:avLst/>
          </a:prstGeom>
        </p:spPr>
      </p:pic>
      <p:pic>
        <p:nvPicPr>
          <p:cNvPr id="6" name="Picture 5"/>
          <p:cNvPicPr>
            <a:picLocks noChangeAspect="1"/>
          </p:cNvPicPr>
          <p:nvPr/>
        </p:nvPicPr>
        <p:blipFill>
          <a:blip r:embed="rId3"/>
          <a:stretch>
            <a:fillRect/>
          </a:stretch>
        </p:blipFill>
        <p:spPr>
          <a:xfrm>
            <a:off x="2056109" y="1270939"/>
            <a:ext cx="4848902" cy="419158"/>
          </a:xfrm>
          <a:prstGeom prst="rect">
            <a:avLst/>
          </a:prstGeom>
        </p:spPr>
      </p:pic>
    </p:spTree>
    <p:extLst>
      <p:ext uri="{BB962C8B-B14F-4D97-AF65-F5344CB8AC3E}">
        <p14:creationId xmlns:p14="http://schemas.microsoft.com/office/powerpoint/2010/main" val="4040702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8-08 Logo.png"/>
          <p:cNvPicPr>
            <a:picLocks noChangeAspect="1"/>
          </p:cNvPicPr>
          <p:nvPr/>
        </p:nvPicPr>
        <p:blipFill>
          <a:blip r:embed="rId3" cstate="print"/>
          <a:srcRect/>
          <a:stretch>
            <a:fillRect/>
          </a:stretch>
        </p:blipFill>
        <p:spPr bwMode="auto">
          <a:xfrm>
            <a:off x="2886075" y="2152878"/>
            <a:ext cx="3276600" cy="1301750"/>
          </a:xfrm>
          <a:prstGeom prst="rect">
            <a:avLst/>
          </a:prstGeom>
          <a:noFill/>
          <a:ln w="9525">
            <a:noFill/>
            <a:miter lim="800000"/>
            <a:headEnd/>
            <a:tailEnd/>
          </a:ln>
        </p:spPr>
      </p:pic>
      <p:sp>
        <p:nvSpPr>
          <p:cNvPr id="8" name="TextBox 7"/>
          <p:cNvSpPr txBox="1"/>
          <p:nvPr/>
        </p:nvSpPr>
        <p:spPr>
          <a:xfrm>
            <a:off x="790575" y="749300"/>
            <a:ext cx="7467600" cy="4708981"/>
          </a:xfrm>
          <a:prstGeom prst="rect">
            <a:avLst/>
          </a:prstGeom>
          <a:noFill/>
        </p:spPr>
        <p:txBody>
          <a:bodyPr wrap="square" rtlCol="0">
            <a:spAutoFit/>
          </a:bodyPr>
          <a:lstStyle/>
          <a:p>
            <a:pPr algn="ctr"/>
            <a:r>
              <a:rPr lang="en-US" sz="6000" b="1" dirty="0">
                <a:solidFill>
                  <a:srgbClr val="000000"/>
                </a:solidFill>
                <a:latin typeface="Arial"/>
              </a:rPr>
              <a:t>QUESTIONS?</a:t>
            </a:r>
          </a:p>
          <a:p>
            <a:pPr algn="ctr"/>
            <a:endParaRPr lang="en-US" sz="6000" b="1" dirty="0">
              <a:solidFill>
                <a:srgbClr val="660066"/>
              </a:solidFill>
              <a:latin typeface="Arial"/>
            </a:endParaRPr>
          </a:p>
          <a:p>
            <a:pPr algn="ctr"/>
            <a:endParaRPr lang="en-US" sz="6000" b="1" dirty="0">
              <a:solidFill>
                <a:srgbClr val="660066"/>
              </a:solidFill>
              <a:latin typeface="Arial"/>
            </a:endParaRPr>
          </a:p>
          <a:p>
            <a:pPr algn="ctr"/>
            <a:endParaRPr lang="en-US" sz="6000" b="1" dirty="0">
              <a:solidFill>
                <a:srgbClr val="660066"/>
              </a:solidFill>
              <a:latin typeface="Arial"/>
            </a:endParaRPr>
          </a:p>
          <a:p>
            <a:pPr algn="ctr"/>
            <a:r>
              <a:rPr lang="en-US" sz="6000" b="1" dirty="0">
                <a:solidFill>
                  <a:srgbClr val="000000"/>
                </a:solidFill>
                <a:latin typeface="Arial"/>
              </a:rPr>
              <a:t>Thank you</a:t>
            </a:r>
          </a:p>
        </p:txBody>
      </p:sp>
      <p:sp>
        <p:nvSpPr>
          <p:cNvPr id="10" name="Footer Placeholder 3"/>
          <p:cNvSpPr>
            <a:spLocks noGrp="1"/>
          </p:cNvSpPr>
          <p:nvPr>
            <p:ph type="ftr" sz="quarter" idx="11"/>
          </p:nvPr>
        </p:nvSpPr>
        <p:spPr/>
        <p:txBody>
          <a:bodyPr/>
          <a:lstStyle/>
          <a:p>
            <a:pPr>
              <a:defRPr/>
            </a:pPr>
            <a:r>
              <a:rPr lang="en-US" dirty="0"/>
              <a:t>Higher Education Student Assistance Authority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Higher Education Student Assistance Authority</a:t>
            </a:r>
            <a:endParaRPr lang="en-US" dirty="0"/>
          </a:p>
        </p:txBody>
      </p:sp>
      <p:sp>
        <p:nvSpPr>
          <p:cNvPr id="3" name="Content Placeholder 2"/>
          <p:cNvSpPr>
            <a:spLocks noGrp="1"/>
          </p:cNvSpPr>
          <p:nvPr>
            <p:ph idx="4294967295"/>
          </p:nvPr>
        </p:nvSpPr>
        <p:spPr>
          <a:xfrm>
            <a:off x="914400" y="1447800"/>
            <a:ext cx="8229600" cy="3657600"/>
          </a:xfrm>
        </p:spPr>
        <p:txBody>
          <a:bodyPr/>
          <a:lstStyle/>
          <a:p>
            <a:r>
              <a:rPr lang="en-US" sz="3200" b="0" dirty="0">
                <a:latin typeface="Arial"/>
              </a:rPr>
              <a:t>All institutions must have a net price calculator posted on their websites.</a:t>
            </a:r>
          </a:p>
          <a:p>
            <a:r>
              <a:rPr lang="en-US" sz="3200" b="0" dirty="0">
                <a:latin typeface="Arial"/>
              </a:rPr>
              <a:t>Students will be able to estimate the individual net price per institution.</a:t>
            </a:r>
          </a:p>
          <a:p>
            <a:r>
              <a:rPr lang="en-US" sz="3200" b="0" dirty="0">
                <a:latin typeface="Arial"/>
              </a:rPr>
              <a:t>Based on full-time, first degree/certificate-seeking undergraduate students.</a:t>
            </a:r>
          </a:p>
        </p:txBody>
      </p:sp>
      <p:sp>
        <p:nvSpPr>
          <p:cNvPr id="7" name="Title 1"/>
          <p:cNvSpPr>
            <a:spLocks noGrp="1"/>
          </p:cNvSpPr>
          <p:nvPr>
            <p:ph type="title"/>
          </p:nvPr>
        </p:nvSpPr>
        <p:spPr>
          <a:xfrm>
            <a:off x="457200" y="274638"/>
            <a:ext cx="8229600" cy="1143000"/>
          </a:xfrm>
        </p:spPr>
        <p:txBody>
          <a:bodyPr>
            <a:normAutofit/>
          </a:bodyPr>
          <a:lstStyle/>
          <a:p>
            <a:pPr lvl="0" defTabSz="914400">
              <a:defRPr/>
            </a:pPr>
            <a:r>
              <a:rPr lang="en-US" b="1" dirty="0"/>
              <a:t>Net Price Calculator</a:t>
            </a:r>
          </a:p>
        </p:txBody>
      </p:sp>
      <p:sp>
        <p:nvSpPr>
          <p:cNvPr id="11"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a:t>
            </a:fld>
            <a:endParaRPr lang="en-US" dirty="0"/>
          </a:p>
        </p:txBody>
      </p:sp>
    </p:spTree>
    <p:extLst>
      <p:ext uri="{BB962C8B-B14F-4D97-AF65-F5344CB8AC3E}">
        <p14:creationId xmlns:p14="http://schemas.microsoft.com/office/powerpoint/2010/main" val="9094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0"/>
          </p:nvPr>
        </p:nvSpPr>
        <p:spPr/>
        <p:txBody>
          <a:bodyPr/>
          <a:lstStyle/>
          <a:p>
            <a:pPr>
              <a:defRPr/>
            </a:pPr>
            <a:r>
              <a:rPr lang="en-US" altLang="en-US" dirty="0"/>
              <a:t>Financial Aid High School Presentation - </a:t>
            </a:r>
            <a:fld id="{54D4204F-812D-4FC5-9E71-D2C3C37E9CCE}"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9218" name="Rectangle 2"/>
          <p:cNvSpPr>
            <a:spLocks noGrp="1" noChangeArrowheads="1"/>
          </p:cNvSpPr>
          <p:nvPr>
            <p:ph type="title"/>
          </p:nvPr>
        </p:nvSpPr>
        <p:spPr>
          <a:noFill/>
        </p:spPr>
        <p:txBody>
          <a:bodyPr lIns="92075" tIns="46038" rIns="92075" bIns="46038">
            <a:normAutofit/>
          </a:bodyPr>
          <a:lstStyle/>
          <a:p>
            <a:r>
              <a:rPr lang="en-US" b="1" dirty="0">
                <a:latin typeface="Arial"/>
              </a:rPr>
              <a:t>Types of Aid - Federal</a:t>
            </a:r>
          </a:p>
        </p:txBody>
      </p:sp>
      <p:sp>
        <p:nvSpPr>
          <p:cNvPr id="9219" name="Rectangle 3"/>
          <p:cNvSpPr>
            <a:spLocks noGrp="1" noChangeArrowheads="1"/>
          </p:cNvSpPr>
          <p:nvPr>
            <p:ph idx="4294967295"/>
          </p:nvPr>
        </p:nvSpPr>
        <p:spPr>
          <a:xfrm>
            <a:off x="1106488" y="1686120"/>
            <a:ext cx="6933322" cy="3394045"/>
          </a:xfrm>
          <a:noFill/>
        </p:spPr>
        <p:txBody>
          <a:bodyPr lIns="92075" tIns="46038" rIns="92075" bIns="46038">
            <a:normAutofit fontScale="92500" lnSpcReduction="10000"/>
          </a:bodyPr>
          <a:lstStyle/>
          <a:p>
            <a:pPr algn="ctr">
              <a:buFontTx/>
              <a:buNone/>
            </a:pPr>
            <a:r>
              <a:rPr lang="en-US" b="1" dirty="0">
                <a:solidFill>
                  <a:srgbClr val="000000"/>
                </a:solidFill>
                <a:latin typeface="Arial"/>
              </a:rPr>
              <a:t>Gift Aid - Grants</a:t>
            </a:r>
            <a:endParaRPr lang="en-US" sz="3200" dirty="0">
              <a:solidFill>
                <a:srgbClr val="000000"/>
              </a:solidFill>
              <a:latin typeface="Arial"/>
            </a:endParaRPr>
          </a:p>
          <a:p>
            <a:pPr>
              <a:spcBef>
                <a:spcPct val="25000"/>
              </a:spcBef>
            </a:pPr>
            <a:r>
              <a:rPr lang="en-US" b="1" dirty="0">
                <a:solidFill>
                  <a:srgbClr val="000000"/>
                </a:solidFill>
                <a:latin typeface="Arial"/>
              </a:rPr>
              <a:t>Federal Government 2022 - 2023</a:t>
            </a:r>
          </a:p>
          <a:p>
            <a:pPr lvl="1">
              <a:spcBef>
                <a:spcPct val="25000"/>
              </a:spcBef>
            </a:pPr>
            <a:r>
              <a:rPr lang="en-US" sz="3200" dirty="0">
                <a:solidFill>
                  <a:srgbClr val="000000"/>
                </a:solidFill>
                <a:latin typeface="Arial"/>
              </a:rPr>
              <a:t>Pell       $6,895 (max award)</a:t>
            </a:r>
          </a:p>
          <a:p>
            <a:pPr lvl="1">
              <a:spcBef>
                <a:spcPct val="25000"/>
              </a:spcBef>
            </a:pPr>
            <a:r>
              <a:rPr lang="en-US" sz="3200" dirty="0">
                <a:solidFill>
                  <a:srgbClr val="000000"/>
                </a:solidFill>
                <a:latin typeface="Arial"/>
              </a:rPr>
              <a:t>SEOG   $4,000 (max award)</a:t>
            </a:r>
          </a:p>
          <a:p>
            <a:pPr lvl="1">
              <a:spcBef>
                <a:spcPct val="25000"/>
              </a:spcBef>
            </a:pPr>
            <a:r>
              <a:rPr lang="en-US" sz="3200" dirty="0">
                <a:solidFill>
                  <a:srgbClr val="000000"/>
                </a:solidFill>
                <a:latin typeface="Arial"/>
              </a:rPr>
              <a:t>TEACH $3,772 (max award)</a:t>
            </a:r>
          </a:p>
          <a:p>
            <a:pPr marL="457200" lvl="1" indent="0">
              <a:spcBef>
                <a:spcPct val="25000"/>
              </a:spcBef>
              <a:buNone/>
            </a:pPr>
            <a:endParaRPr lang="en-US" b="1" dirty="0">
              <a:solidFill>
                <a:schemeClr val="accent6">
                  <a:lumMod val="75000"/>
                </a:schemeClr>
              </a:solidFill>
              <a:latin typeface="Arial"/>
            </a:endParaRPr>
          </a:p>
          <a:p>
            <a:pPr marL="0" indent="0">
              <a:spcBef>
                <a:spcPct val="25000"/>
              </a:spcBef>
              <a:buNone/>
            </a:pPr>
            <a:r>
              <a:rPr lang="en-US" sz="1300" b="0" dirty="0">
                <a:latin typeface="Arial"/>
              </a:rPr>
              <a:t>2023-2024 Award amounts are subject to change.</a:t>
            </a:r>
          </a:p>
          <a:p>
            <a:pPr>
              <a:spcBef>
                <a:spcPct val="25000"/>
              </a:spcBef>
              <a:buNone/>
            </a:pPr>
            <a:endParaRPr lang="en-US" sz="2200" b="1" dirty="0">
              <a:solidFill>
                <a:schemeClr val="accent3">
                  <a:lumMod val="75000"/>
                </a:schemeClr>
              </a:solidFill>
              <a:latin typeface="Constantia" pitchFamily="18" charset="0"/>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9218" name="Rectangle 2"/>
          <p:cNvSpPr>
            <a:spLocks noGrp="1" noChangeArrowheads="1"/>
          </p:cNvSpPr>
          <p:nvPr>
            <p:ph type="title"/>
          </p:nvPr>
        </p:nvSpPr>
        <p:spPr>
          <a:xfrm>
            <a:off x="457200" y="432681"/>
            <a:ext cx="8229600" cy="1143000"/>
          </a:xfrm>
          <a:noFill/>
        </p:spPr>
        <p:txBody>
          <a:bodyPr lIns="92075" tIns="46038" rIns="92075" bIns="46038">
            <a:noAutofit/>
          </a:bodyPr>
          <a:lstStyle/>
          <a:p>
            <a:r>
              <a:rPr lang="en-US" b="1" dirty="0">
                <a:latin typeface="Arial"/>
              </a:rPr>
              <a:t>Types of Aid </a:t>
            </a:r>
            <a:br>
              <a:rPr lang="en-US" b="1" dirty="0">
                <a:latin typeface="Arial"/>
              </a:rPr>
            </a:br>
            <a:r>
              <a:rPr lang="en-US" b="1" dirty="0">
                <a:latin typeface="Arial"/>
              </a:rPr>
              <a:t>State Grants &amp; Scholarships</a:t>
            </a:r>
            <a:br>
              <a:rPr lang="en-US" b="1" dirty="0">
                <a:latin typeface="Arial"/>
              </a:rPr>
            </a:br>
            <a:r>
              <a:rPr lang="en-US" b="1" dirty="0">
                <a:latin typeface="Arial"/>
              </a:rPr>
              <a:t> </a:t>
            </a:r>
          </a:p>
        </p:txBody>
      </p:sp>
      <p:sp>
        <p:nvSpPr>
          <p:cNvPr id="9219" name="Rectangle 3"/>
          <p:cNvSpPr>
            <a:spLocks noGrp="1" noChangeArrowheads="1"/>
          </p:cNvSpPr>
          <p:nvPr>
            <p:ph idx="4294967295"/>
          </p:nvPr>
        </p:nvSpPr>
        <p:spPr>
          <a:xfrm>
            <a:off x="609600" y="1484818"/>
            <a:ext cx="8534400" cy="4215968"/>
          </a:xfrm>
          <a:noFill/>
        </p:spPr>
        <p:txBody>
          <a:bodyPr lIns="92075" tIns="46038" rIns="92075" bIns="46038">
            <a:normAutofit lnSpcReduction="10000"/>
          </a:bodyPr>
          <a:lstStyle/>
          <a:p>
            <a:pPr marL="457200" lvl="1" indent="0">
              <a:spcBef>
                <a:spcPct val="25000"/>
              </a:spcBef>
              <a:buNone/>
            </a:pPr>
            <a:r>
              <a:rPr lang="en-US" sz="3200" b="1" u="sng" dirty="0">
                <a:latin typeface="Arial"/>
              </a:rPr>
              <a:t>TAG (Tuition Aid Grant) </a:t>
            </a:r>
          </a:p>
          <a:p>
            <a:pPr lvl="2">
              <a:spcBef>
                <a:spcPct val="25000"/>
              </a:spcBef>
            </a:pPr>
            <a:r>
              <a:rPr lang="en-US" sz="2000" dirty="0"/>
              <a:t>File FAFSA or New Jersey Alternative Financial Aid Application</a:t>
            </a:r>
          </a:p>
          <a:p>
            <a:pPr lvl="2">
              <a:spcBef>
                <a:spcPct val="25000"/>
              </a:spcBef>
            </a:pPr>
            <a:r>
              <a:rPr lang="en-US" sz="2100" dirty="0">
                <a:latin typeface="Arial"/>
              </a:rPr>
              <a:t>Demonstrate Financial Need</a:t>
            </a:r>
          </a:p>
          <a:p>
            <a:pPr lvl="2">
              <a:spcBef>
                <a:spcPct val="25000"/>
              </a:spcBef>
            </a:pPr>
            <a:r>
              <a:rPr lang="en-US" sz="2100" dirty="0">
                <a:latin typeface="Arial"/>
              </a:rPr>
              <a:t>Be a U.S. citizen, eligible non-citizen or NJ Dreamer</a:t>
            </a:r>
          </a:p>
          <a:p>
            <a:pPr lvl="2">
              <a:spcBef>
                <a:spcPct val="25000"/>
              </a:spcBef>
            </a:pPr>
            <a:r>
              <a:rPr lang="en-US" sz="2100" dirty="0">
                <a:latin typeface="Arial"/>
              </a:rPr>
              <a:t>Must be New Jersey Resident &amp; attend a New Jersey Institution</a:t>
            </a:r>
          </a:p>
          <a:p>
            <a:pPr lvl="2">
              <a:spcBef>
                <a:spcPct val="25000"/>
              </a:spcBef>
            </a:pPr>
            <a:r>
              <a:rPr lang="en-US" sz="2100" dirty="0">
                <a:latin typeface="Arial"/>
              </a:rPr>
              <a:t>Must be full time at an approved degree program</a:t>
            </a:r>
          </a:p>
          <a:p>
            <a:pPr lvl="2">
              <a:spcBef>
                <a:spcPct val="25000"/>
              </a:spcBef>
            </a:pPr>
            <a:r>
              <a:rPr lang="en-US" sz="2100" dirty="0">
                <a:latin typeface="Arial"/>
              </a:rPr>
              <a:t>Meet all state deadlines</a:t>
            </a:r>
          </a:p>
          <a:p>
            <a:pPr lvl="1">
              <a:spcBef>
                <a:spcPct val="25000"/>
              </a:spcBef>
            </a:pPr>
            <a:r>
              <a:rPr lang="en-US" sz="2100" dirty="0">
                <a:latin typeface="Arial"/>
              </a:rPr>
              <a:t> Part-Time TAG for County Colleges </a:t>
            </a:r>
          </a:p>
          <a:p>
            <a:pPr lvl="2">
              <a:spcBef>
                <a:spcPct val="25000"/>
              </a:spcBef>
            </a:pPr>
            <a:r>
              <a:rPr lang="en-US" sz="2100" dirty="0">
                <a:latin typeface="Arial"/>
              </a:rPr>
              <a:t>Meet all TAG  requirements</a:t>
            </a:r>
          </a:p>
          <a:p>
            <a:pPr lvl="2">
              <a:spcBef>
                <a:spcPct val="25000"/>
              </a:spcBef>
            </a:pPr>
            <a:r>
              <a:rPr lang="en-US" sz="2100" dirty="0">
                <a:latin typeface="Arial"/>
              </a:rPr>
              <a:t>With the exception of being enrolled for 6-11 credits</a:t>
            </a:r>
            <a:endParaRPr lang="en-US" sz="2100" b="1" dirty="0">
              <a:latin typeface="Arial"/>
            </a:endParaRPr>
          </a:p>
          <a:p>
            <a:pPr lvl="1"/>
            <a:endParaRPr lang="en-US" dirty="0"/>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7</a:t>
            </a:fld>
            <a:endParaRPr lang="en-US" dirty="0"/>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9219" name="Rectangle 3"/>
          <p:cNvSpPr>
            <a:spLocks noGrp="1" noChangeArrowheads="1"/>
          </p:cNvSpPr>
          <p:nvPr>
            <p:ph idx="4294967295"/>
          </p:nvPr>
        </p:nvSpPr>
        <p:spPr>
          <a:xfrm>
            <a:off x="301752" y="1389888"/>
            <a:ext cx="8534400" cy="4361104"/>
          </a:xfrm>
          <a:noFill/>
        </p:spPr>
        <p:txBody>
          <a:bodyPr lIns="92075" tIns="46038" rIns="92075" bIns="46038">
            <a:normAutofit/>
          </a:bodyPr>
          <a:lstStyle/>
          <a:p>
            <a:pPr marL="457200" lvl="1" indent="0">
              <a:spcBef>
                <a:spcPct val="25000"/>
              </a:spcBef>
              <a:buNone/>
            </a:pPr>
            <a:r>
              <a:rPr lang="en-US" sz="3200" b="1" u="sng" dirty="0">
                <a:latin typeface="Arial"/>
              </a:rPr>
              <a:t>EOF (Educational Opportunity Fund)</a:t>
            </a:r>
          </a:p>
          <a:p>
            <a:pPr lvl="2">
              <a:spcBef>
                <a:spcPct val="25000"/>
              </a:spcBef>
            </a:pPr>
            <a:r>
              <a:rPr lang="en-US" sz="1600" dirty="0">
                <a:latin typeface="Arial"/>
              </a:rPr>
              <a:t>Award ranges from $200 - $3,050 annually depending on type of institution</a:t>
            </a:r>
          </a:p>
          <a:p>
            <a:pPr lvl="2">
              <a:spcBef>
                <a:spcPct val="25000"/>
              </a:spcBef>
            </a:pPr>
            <a:r>
              <a:rPr lang="en-US" sz="1600" dirty="0">
                <a:latin typeface="Arial"/>
              </a:rPr>
              <a:t>Must demonstrate educational and economically disadvantaged background</a:t>
            </a:r>
          </a:p>
          <a:p>
            <a:pPr lvl="2">
              <a:spcBef>
                <a:spcPct val="25000"/>
              </a:spcBef>
            </a:pPr>
            <a:r>
              <a:rPr lang="en-US" sz="1600" dirty="0">
                <a:latin typeface="Arial"/>
              </a:rPr>
              <a:t>File FAFSA or New Jersey Alternative Financial Aid Application</a:t>
            </a:r>
            <a:br>
              <a:rPr lang="en-US" sz="1600" dirty="0">
                <a:latin typeface="Arial"/>
              </a:rPr>
            </a:br>
            <a:endParaRPr lang="en-US" sz="1600" dirty="0">
              <a:latin typeface="Arial"/>
            </a:endParaRPr>
          </a:p>
          <a:p>
            <a:pPr marL="457200" lvl="1" indent="0">
              <a:spcBef>
                <a:spcPct val="25000"/>
              </a:spcBef>
              <a:buNone/>
            </a:pPr>
            <a:r>
              <a:rPr lang="en-US" sz="3200" b="1" u="sng" dirty="0">
                <a:latin typeface="Arial"/>
              </a:rPr>
              <a:t>Governor’s Urban Scholarship</a:t>
            </a:r>
          </a:p>
          <a:p>
            <a:pPr lvl="2">
              <a:spcBef>
                <a:spcPct val="25000"/>
              </a:spcBef>
            </a:pPr>
            <a:r>
              <a:rPr lang="en-US" sz="1600" dirty="0">
                <a:latin typeface="Arial"/>
              </a:rPr>
              <a:t>Rank within the top 5% of their class at the end of junior year</a:t>
            </a:r>
          </a:p>
          <a:p>
            <a:pPr lvl="2">
              <a:spcBef>
                <a:spcPct val="25000"/>
              </a:spcBef>
            </a:pPr>
            <a:r>
              <a:rPr lang="en-US" sz="1600" dirty="0">
                <a:latin typeface="Arial"/>
              </a:rPr>
              <a:t>Attain a 3.0 GPA at the end of the junior year</a:t>
            </a:r>
          </a:p>
          <a:p>
            <a:pPr lvl="2">
              <a:spcBef>
                <a:spcPct val="25000"/>
              </a:spcBef>
            </a:pPr>
            <a:r>
              <a:rPr lang="en-US" sz="1600" dirty="0">
                <a:latin typeface="Arial"/>
              </a:rPr>
              <a:t>Attend an approved New Jersey college or University and reside in a designated community</a:t>
            </a:r>
            <a:endParaRPr lang="en-US" sz="1600" i="1" dirty="0">
              <a:solidFill>
                <a:srgbClr val="FF0000"/>
              </a:solidFill>
              <a:latin typeface="Arial"/>
            </a:endParaRPr>
          </a:p>
          <a:p>
            <a:pPr lvl="2">
              <a:spcBef>
                <a:spcPct val="25000"/>
              </a:spcBef>
            </a:pPr>
            <a:r>
              <a:rPr lang="en-US" sz="1600" dirty="0"/>
              <a:t>File FAFSA or New Jersey Alternative Financial Aid Application</a:t>
            </a:r>
          </a:p>
          <a:p>
            <a:pPr lvl="2">
              <a:spcBef>
                <a:spcPct val="25000"/>
              </a:spcBef>
            </a:pPr>
            <a:r>
              <a:rPr lang="en-US" sz="1600" dirty="0">
                <a:latin typeface="Arial"/>
              </a:rPr>
              <a:t>Have a New Jersey Eligibility Index below 10,500  </a:t>
            </a:r>
          </a:p>
        </p:txBody>
      </p:sp>
      <p:sp>
        <p:nvSpPr>
          <p:cNvPr id="9" name="Rectangle 2"/>
          <p:cNvSpPr>
            <a:spLocks noGrp="1" noChangeArrowheads="1"/>
          </p:cNvSpPr>
          <p:nvPr>
            <p:ph type="title"/>
          </p:nvPr>
        </p:nvSpPr>
        <p:spPr>
          <a:xfrm>
            <a:off x="454152" y="131763"/>
            <a:ext cx="8229600" cy="1143000"/>
          </a:xfrm>
          <a:noFill/>
        </p:spPr>
        <p:txBody>
          <a:bodyPr lIns="92075" tIns="46038" rIns="92075" bIns="46038">
            <a:normAutofit fontScale="90000"/>
          </a:bodyPr>
          <a:lstStyle/>
          <a:p>
            <a:r>
              <a:rPr lang="en-US" sz="3800" b="1" dirty="0"/>
              <a:t>Types of Aid </a:t>
            </a:r>
            <a:br>
              <a:rPr lang="en-US" sz="3800" b="1" dirty="0"/>
            </a:br>
            <a:r>
              <a:rPr lang="en-US" sz="3800" b="1" dirty="0"/>
              <a:t>State Grants &amp; Scholarship</a:t>
            </a:r>
            <a:endParaRPr lang="en-US" sz="3800" b="1" dirty="0">
              <a:latin typeface="Arial"/>
            </a:endParaRPr>
          </a:p>
        </p:txBody>
      </p:sp>
      <p:sp>
        <p:nvSpPr>
          <p:cNvPr id="10"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8</a:t>
            </a:fld>
            <a:endParaRPr lang="en-US" dirty="0"/>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298808" y="1300168"/>
            <a:ext cx="8665440" cy="3072384"/>
          </a:xfrm>
        </p:spPr>
        <p:txBody>
          <a:bodyPr>
            <a:normAutofit fontScale="25000" lnSpcReduction="20000"/>
          </a:bodyPr>
          <a:lstStyle/>
          <a:p>
            <a:pPr marL="457200" lvl="1" indent="0">
              <a:spcBef>
                <a:spcPct val="35000"/>
              </a:spcBef>
              <a:buNone/>
            </a:pPr>
            <a:r>
              <a:rPr lang="en-US" sz="12800" b="1" u="sng" dirty="0">
                <a:latin typeface="Arial"/>
              </a:rPr>
              <a:t>NJ STARS </a:t>
            </a:r>
          </a:p>
          <a:p>
            <a:pPr lvl="2">
              <a:spcBef>
                <a:spcPct val="35000"/>
              </a:spcBef>
            </a:pPr>
            <a:r>
              <a:rPr lang="en-US" sz="6000" dirty="0">
                <a:latin typeface="Arial"/>
              </a:rPr>
              <a:t>NJ residents who rank in the top 15% of their class at either the end of junior or senior year</a:t>
            </a:r>
          </a:p>
          <a:p>
            <a:pPr lvl="2">
              <a:spcBef>
                <a:spcPct val="35000"/>
              </a:spcBef>
            </a:pPr>
            <a:r>
              <a:rPr lang="en-US" sz="6000" dirty="0">
                <a:latin typeface="Arial"/>
              </a:rPr>
              <a:t>Students must attain a cumulative GPA of 3.0 or higher at the start of the third semester at the county college to remain an NJ STAR</a:t>
            </a:r>
          </a:p>
          <a:p>
            <a:pPr lvl="2">
              <a:spcBef>
                <a:spcPct val="35000"/>
              </a:spcBef>
            </a:pPr>
            <a:r>
              <a:rPr lang="en-US" sz="6000" dirty="0">
                <a:latin typeface="Arial"/>
              </a:rPr>
              <a:t>File a FAFSA or New Jersey Alternative Financial Aid Application</a:t>
            </a:r>
          </a:p>
          <a:p>
            <a:pPr marL="914400" lvl="2" indent="0">
              <a:spcBef>
                <a:spcPct val="35000"/>
              </a:spcBef>
              <a:buNone/>
            </a:pPr>
            <a:endParaRPr lang="en-US" sz="6000" dirty="0">
              <a:latin typeface="Arial"/>
            </a:endParaRPr>
          </a:p>
          <a:p>
            <a:pPr marL="457200" lvl="1" indent="0">
              <a:spcBef>
                <a:spcPct val="35000"/>
              </a:spcBef>
              <a:buNone/>
            </a:pPr>
            <a:r>
              <a:rPr lang="en-US" sz="12800" b="1" u="sng" dirty="0">
                <a:latin typeface="Arial"/>
              </a:rPr>
              <a:t>NJ STARS II</a:t>
            </a:r>
          </a:p>
          <a:p>
            <a:pPr lvl="2">
              <a:spcBef>
                <a:spcPct val="35000"/>
              </a:spcBef>
            </a:pPr>
            <a:r>
              <a:rPr lang="en-US" sz="6000" dirty="0">
                <a:latin typeface="Arial"/>
              </a:rPr>
              <a:t>Received NJSTARS funding and have a family taxable income of less than $250,000</a:t>
            </a:r>
          </a:p>
          <a:p>
            <a:pPr lvl="2">
              <a:spcBef>
                <a:spcPct val="35000"/>
              </a:spcBef>
            </a:pPr>
            <a:r>
              <a:rPr lang="en-US" sz="6000" dirty="0">
                <a:latin typeface="Arial"/>
              </a:rPr>
              <a:t>Must earn an associates degree and graduate with a 3.25 GPA or higher </a:t>
            </a:r>
          </a:p>
          <a:p>
            <a:pPr lvl="2">
              <a:spcBef>
                <a:spcPct val="35000"/>
              </a:spcBef>
            </a:pPr>
            <a:r>
              <a:rPr lang="en-US" sz="6000" dirty="0">
                <a:latin typeface="Arial"/>
              </a:rPr>
              <a:t>May receive up to $2,500 annually for a public or private 4-year NJ college or university</a:t>
            </a:r>
          </a:p>
          <a:p>
            <a:pPr lvl="2">
              <a:spcBef>
                <a:spcPct val="35000"/>
              </a:spcBef>
            </a:pPr>
            <a:r>
              <a:rPr lang="en-US" sz="6000" dirty="0">
                <a:latin typeface="Arial"/>
              </a:rPr>
              <a:t>Must take at least 12 college credits or 6 credits with a qualified doctors note</a:t>
            </a:r>
          </a:p>
          <a:p>
            <a:pPr lvl="2">
              <a:spcBef>
                <a:spcPct val="35000"/>
              </a:spcBef>
            </a:pPr>
            <a:r>
              <a:rPr lang="en-US" sz="6000" b="0" dirty="0">
                <a:latin typeface="Arial"/>
              </a:rPr>
              <a:t>File a FAFSA</a:t>
            </a:r>
            <a:r>
              <a:rPr lang="en-US" sz="6000" dirty="0">
                <a:latin typeface="Arial"/>
              </a:rPr>
              <a:t> or New Jersey Alternative Financial Aid Application</a:t>
            </a:r>
            <a:endParaRPr lang="en-US" sz="6000" b="0" dirty="0">
              <a:latin typeface="Arial"/>
            </a:endParaRPr>
          </a:p>
        </p:txBody>
      </p:sp>
      <p:sp>
        <p:nvSpPr>
          <p:cNvPr id="7" name="Rectangle 2"/>
          <p:cNvSpPr>
            <a:spLocks noGrp="1" noChangeArrowheads="1"/>
          </p:cNvSpPr>
          <p:nvPr>
            <p:ph type="title"/>
          </p:nvPr>
        </p:nvSpPr>
        <p:spPr>
          <a:xfrm>
            <a:off x="516728" y="0"/>
            <a:ext cx="8229600" cy="1143000"/>
          </a:xfrm>
          <a:noFill/>
        </p:spPr>
        <p:txBody>
          <a:bodyPr lIns="92075" tIns="46038" rIns="92075" bIns="46038">
            <a:normAutofit fontScale="90000"/>
          </a:bodyPr>
          <a:lstStyle/>
          <a:p>
            <a:r>
              <a:rPr lang="en-US" sz="3800" b="1" dirty="0"/>
              <a:t>Types of Aid </a:t>
            </a:r>
            <a:br>
              <a:rPr lang="en-US" sz="3800" b="1" dirty="0"/>
            </a:br>
            <a:r>
              <a:rPr lang="en-US" sz="3800" b="1" dirty="0"/>
              <a:t>State Grants &amp; Scholarship</a:t>
            </a:r>
            <a:endParaRPr lang="en-US" sz="3800" b="1" dirty="0">
              <a:latin typeface="Arial"/>
            </a:endParaRPr>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263B86"/>
      </a:dk2>
      <a:lt2>
        <a:srgbClr val="76B6F2"/>
      </a:lt2>
      <a:accent1>
        <a:srgbClr val="498FD2"/>
      </a:accent1>
      <a:accent2>
        <a:srgbClr val="498FD2"/>
      </a:accent2>
      <a:accent3>
        <a:srgbClr val="498FD2"/>
      </a:accent3>
      <a:accent4>
        <a:srgbClr val="498FD2"/>
      </a:accent4>
      <a:accent5>
        <a:srgbClr val="498FD2"/>
      </a:accent5>
      <a:accent6>
        <a:srgbClr val="498FD2"/>
      </a:accent6>
      <a:hlink>
        <a:srgbClr val="8BC814"/>
      </a:hlink>
      <a:folHlink>
        <a:srgbClr val="6FA11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18403</TotalTime>
  <Words>6456</Words>
  <Application>Microsoft Office PowerPoint</Application>
  <PresentationFormat>Overhead</PresentationFormat>
  <Paragraphs>713</Paragraphs>
  <Slides>45</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Arvo</vt:lpstr>
      <vt:lpstr>CG Omega</vt:lpstr>
      <vt:lpstr>Constantia</vt:lpstr>
      <vt:lpstr>Courier New</vt:lpstr>
      <vt:lpstr>Helvetica</vt:lpstr>
      <vt:lpstr>Times New Roman</vt:lpstr>
      <vt:lpstr>Wingdings</vt:lpstr>
      <vt:lpstr>Office Theme</vt:lpstr>
      <vt:lpstr>PowerPoint Presentation</vt:lpstr>
      <vt:lpstr>The Mission</vt:lpstr>
      <vt:lpstr>Goals of Financial Aid Office</vt:lpstr>
      <vt:lpstr>Types of Aid</vt:lpstr>
      <vt:lpstr>Net Price Calculator</vt:lpstr>
      <vt:lpstr>Types of Aid - Federal</vt:lpstr>
      <vt:lpstr>Types of Aid  State Grants &amp; Scholarships  </vt:lpstr>
      <vt:lpstr>Types of Aid  State Grants &amp; Scholarship</vt:lpstr>
      <vt:lpstr>Types of Aid  State Grants &amp; Scholarship</vt:lpstr>
      <vt:lpstr>Types of Aid  State Grants &amp; Scholarships</vt:lpstr>
      <vt:lpstr>Types of Aid – State (cont.)</vt:lpstr>
      <vt:lpstr>Garden State Guarantee</vt:lpstr>
      <vt:lpstr>3 + 1 Degree Completion Programs</vt:lpstr>
      <vt:lpstr>Self Help Loans &amp; Gap Shortfall Solutions</vt:lpstr>
      <vt:lpstr>Self Help Loans to Cover the Gap  borrow up to cost of attendance</vt:lpstr>
      <vt:lpstr>Institutional &amp;  Private Scholarships</vt:lpstr>
      <vt:lpstr>Applications to Access Aid</vt:lpstr>
      <vt:lpstr>Application: CSS Profile</vt:lpstr>
      <vt:lpstr>CSS Profile</vt:lpstr>
      <vt:lpstr>Free Application for Federal  Student Aid (FAFSA)</vt:lpstr>
      <vt:lpstr>Federal Student Aid ID</vt:lpstr>
      <vt:lpstr>IRS Data Retrieval Tool</vt:lpstr>
      <vt:lpstr> Notification of Which Tax  Year to Use </vt:lpstr>
      <vt:lpstr>General Highlighted Eligibility  Requirements for FAFSA</vt:lpstr>
      <vt:lpstr>Key Components of the FAFSA</vt:lpstr>
      <vt:lpstr>Key Components of the FAFSA (cont.)</vt:lpstr>
      <vt:lpstr>Click to Apply for State Aid </vt:lpstr>
      <vt:lpstr>Common Mistakes Made on the FAFSA</vt:lpstr>
      <vt:lpstr>Federal &amp; State Verification</vt:lpstr>
      <vt:lpstr>New Jersey Dreamers</vt:lpstr>
      <vt:lpstr>NJFAMS</vt:lpstr>
      <vt:lpstr>NJFAMS</vt:lpstr>
      <vt:lpstr>Cost of Attendance</vt:lpstr>
      <vt:lpstr>Unexpected Costs</vt:lpstr>
      <vt:lpstr>What Is The Expected  Family Contribution (EFC)?</vt:lpstr>
      <vt:lpstr>Sample EFC for Smith Family</vt:lpstr>
      <vt:lpstr>Financial Need for Smith Family </vt:lpstr>
      <vt:lpstr>The Cycle of Financial Aid</vt:lpstr>
      <vt:lpstr>      Where Do I Go From Here?</vt:lpstr>
      <vt:lpstr>Other Resources</vt:lpstr>
      <vt:lpstr>Private Scholarship Search</vt:lpstr>
      <vt:lpstr>NJBEST College Savings Plan</vt:lpstr>
      <vt:lpstr>HESAA Services</vt:lpstr>
      <vt:lpstr>Publications – Hesaa.org </vt:lpstr>
      <vt:lpstr>PowerPoint Presentation</vt:lpstr>
    </vt:vector>
  </TitlesOfParts>
  <Company>HESAA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Aid Process</dc:title>
  <dc:creator>A. Maglione</dc:creator>
  <dc:description>Changed from revised 12-13 master to Final 12-13 master</dc:description>
  <cp:lastModifiedBy>Arthur Alessandroni</cp:lastModifiedBy>
  <cp:revision>934</cp:revision>
  <cp:lastPrinted>2021-08-10T15:42:09Z</cp:lastPrinted>
  <dcterms:created xsi:type="dcterms:W3CDTF">2000-09-14T21:25:56Z</dcterms:created>
  <dcterms:modified xsi:type="dcterms:W3CDTF">2022-10-04T19:05:29Z</dcterms:modified>
</cp:coreProperties>
</file>